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1" r:id="rId2"/>
    <p:sldId id="342" r:id="rId3"/>
    <p:sldId id="343" r:id="rId4"/>
    <p:sldId id="344" r:id="rId5"/>
    <p:sldId id="345" r:id="rId6"/>
    <p:sldId id="346" r:id="rId7"/>
    <p:sldId id="347" r:id="rId8"/>
    <p:sldId id="284" r:id="rId9"/>
    <p:sldId id="273" r:id="rId10"/>
    <p:sldId id="280" r:id="rId11"/>
    <p:sldId id="312" r:id="rId12"/>
    <p:sldId id="337" r:id="rId13"/>
    <p:sldId id="338" r:id="rId14"/>
    <p:sldId id="339" r:id="rId15"/>
    <p:sldId id="340" r:id="rId16"/>
    <p:sldId id="318" r:id="rId17"/>
    <p:sldId id="281" r:id="rId18"/>
    <p:sldId id="313" r:id="rId19"/>
    <p:sldId id="317" r:id="rId20"/>
    <p:sldId id="314" r:id="rId21"/>
    <p:sldId id="315" r:id="rId22"/>
    <p:sldId id="316" r:id="rId23"/>
    <p:sldId id="319" r:id="rId24"/>
    <p:sldId id="320" r:id="rId25"/>
    <p:sldId id="321" r:id="rId26"/>
    <p:sldId id="322" r:id="rId27"/>
    <p:sldId id="323" r:id="rId28"/>
    <p:sldId id="324" r:id="rId29"/>
    <p:sldId id="326" r:id="rId30"/>
    <p:sldId id="327" r:id="rId31"/>
    <p:sldId id="328" r:id="rId32"/>
    <p:sldId id="329" r:id="rId33"/>
    <p:sldId id="330" r:id="rId34"/>
    <p:sldId id="331" r:id="rId35"/>
    <p:sldId id="332" r:id="rId36"/>
    <p:sldId id="333" r:id="rId37"/>
    <p:sldId id="334" r:id="rId38"/>
    <p:sldId id="335" r:id="rId39"/>
    <p:sldId id="336" r:id="rId40"/>
    <p:sldId id="258"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B"/>
    <a:srgbClr val="EE3124"/>
    <a:srgbClr val="E37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5" autoAdjust="0"/>
    <p:restoredTop sz="92705" autoAdjust="0"/>
  </p:normalViewPr>
  <p:slideViewPr>
    <p:cSldViewPr>
      <p:cViewPr>
        <p:scale>
          <a:sx n="80" d="100"/>
          <a:sy n="80" d="100"/>
        </p:scale>
        <p:origin x="-1110"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745CD-38DF-4CC8-A642-2E0CE5749D55}"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tr-TR"/>
        </a:p>
      </dgm:t>
    </dgm:pt>
    <dgm:pt modelId="{6D1D9058-6AE4-4964-B621-3A881C66B0D3}">
      <dgm:prSet phldrT="[Metin]" custT="1"/>
      <dgm:spPr/>
      <dgm:t>
        <a:bodyPr/>
        <a:lstStyle/>
        <a:p>
          <a:r>
            <a:rPr lang="tr-TR" sz="1800" b="1" dirty="0" smtClean="0">
              <a:solidFill>
                <a:schemeClr val="tx1"/>
              </a:solidFill>
            </a:rPr>
            <a:t> YÖNETMELİK</a:t>
          </a:r>
        </a:p>
        <a:p>
          <a:r>
            <a:rPr lang="tr-TR" sz="1800" b="1" dirty="0" smtClean="0">
              <a:solidFill>
                <a:schemeClr val="tx1"/>
              </a:solidFill>
            </a:rPr>
            <a:t> SHY-147 SHY-66</a:t>
          </a:r>
          <a:endParaRPr lang="tr-TR" sz="1800" b="1" dirty="0">
            <a:solidFill>
              <a:schemeClr val="tx1"/>
            </a:solidFill>
          </a:endParaRPr>
        </a:p>
      </dgm:t>
    </dgm:pt>
    <dgm:pt modelId="{B1C8B65E-2B85-4A3C-96F2-900DEA5D22FB}" type="parTrans" cxnId="{2EEA9D6A-245F-49A6-8CCD-B44D6838AB2A}">
      <dgm:prSet/>
      <dgm:spPr/>
      <dgm:t>
        <a:bodyPr/>
        <a:lstStyle/>
        <a:p>
          <a:endParaRPr lang="tr-TR">
            <a:solidFill>
              <a:schemeClr val="bg2"/>
            </a:solidFill>
          </a:endParaRPr>
        </a:p>
      </dgm:t>
    </dgm:pt>
    <dgm:pt modelId="{5AD7CA3A-03F6-4002-8AD2-42D0C5995F2E}" type="sibTrans" cxnId="{2EEA9D6A-245F-49A6-8CCD-B44D6838AB2A}">
      <dgm:prSet/>
      <dgm:spPr/>
      <dgm:t>
        <a:bodyPr/>
        <a:lstStyle/>
        <a:p>
          <a:endParaRPr lang="tr-TR">
            <a:solidFill>
              <a:schemeClr val="bg2"/>
            </a:solidFill>
          </a:endParaRPr>
        </a:p>
      </dgm:t>
    </dgm:pt>
    <dgm:pt modelId="{13746057-DB03-402A-BADF-02252103D5DD}">
      <dgm:prSet phldrT="[Metin]" custT="1"/>
      <dgm:spPr/>
      <dgm:t>
        <a:bodyPr/>
        <a:lstStyle/>
        <a:p>
          <a:r>
            <a:rPr lang="tr-TR" sz="1800" dirty="0" smtClean="0">
              <a:solidFill>
                <a:schemeClr val="bg2"/>
              </a:solidFill>
            </a:rPr>
            <a:t> </a:t>
          </a:r>
          <a:r>
            <a:rPr lang="tr-TR" sz="1800" b="1" dirty="0" smtClean="0">
              <a:solidFill>
                <a:schemeClr val="tx1"/>
              </a:solidFill>
            </a:rPr>
            <a:t>TALİMAT </a:t>
          </a:r>
        </a:p>
        <a:p>
          <a:r>
            <a:rPr lang="tr-TR" sz="1800" b="1" dirty="0" smtClean="0">
              <a:solidFill>
                <a:schemeClr val="tx1"/>
              </a:solidFill>
            </a:rPr>
            <a:t> SHT-147 SHT-66</a:t>
          </a:r>
          <a:endParaRPr lang="tr-TR" sz="1800" b="1" dirty="0">
            <a:solidFill>
              <a:schemeClr val="tx1"/>
            </a:solidFill>
          </a:endParaRPr>
        </a:p>
      </dgm:t>
    </dgm:pt>
    <dgm:pt modelId="{84C3A8B0-DDB5-4C87-B58F-1CB327F4FBD4}" type="parTrans" cxnId="{F94D4264-9AAA-41AB-8C89-F739FE2044EF}">
      <dgm:prSet/>
      <dgm:spPr/>
      <dgm:t>
        <a:bodyPr/>
        <a:lstStyle/>
        <a:p>
          <a:endParaRPr lang="tr-TR">
            <a:solidFill>
              <a:schemeClr val="bg2"/>
            </a:solidFill>
          </a:endParaRPr>
        </a:p>
      </dgm:t>
    </dgm:pt>
    <dgm:pt modelId="{E0F2081B-1AC3-4105-88A6-5B6EC816383C}" type="sibTrans" cxnId="{F94D4264-9AAA-41AB-8C89-F739FE2044EF}">
      <dgm:prSet/>
      <dgm:spPr/>
      <dgm:t>
        <a:bodyPr/>
        <a:lstStyle/>
        <a:p>
          <a:endParaRPr lang="tr-TR">
            <a:solidFill>
              <a:schemeClr val="bg2"/>
            </a:solidFill>
          </a:endParaRPr>
        </a:p>
      </dgm:t>
    </dgm:pt>
    <dgm:pt modelId="{F2E416FC-D7F1-409F-B49F-DCBE0FAB045D}">
      <dgm:prSet phldrT="[Metin]" custT="1"/>
      <dgm:spPr/>
      <dgm:t>
        <a:bodyPr/>
        <a:lstStyle/>
        <a:p>
          <a:r>
            <a:rPr lang="tr-TR" sz="1800" b="1" dirty="0" smtClean="0">
              <a:solidFill>
                <a:schemeClr val="tx1"/>
              </a:solidFill>
            </a:rPr>
            <a:t> KANUN </a:t>
          </a:r>
        </a:p>
        <a:p>
          <a:r>
            <a:rPr lang="tr-TR" sz="1800" b="1" dirty="0" smtClean="0">
              <a:solidFill>
                <a:schemeClr val="tx1"/>
              </a:solidFill>
            </a:rPr>
            <a:t> 2920 &amp; 5431</a:t>
          </a:r>
          <a:endParaRPr lang="tr-TR" sz="1800" b="1" dirty="0">
            <a:solidFill>
              <a:schemeClr val="tx1"/>
            </a:solidFill>
          </a:endParaRPr>
        </a:p>
      </dgm:t>
    </dgm:pt>
    <dgm:pt modelId="{6ADB5D14-3EC2-4449-A101-3D763EEB758C}" type="parTrans" cxnId="{710B3534-13E4-43B1-8151-DFCAABA9239A}">
      <dgm:prSet/>
      <dgm:spPr/>
      <dgm:t>
        <a:bodyPr/>
        <a:lstStyle/>
        <a:p>
          <a:endParaRPr lang="tr-TR">
            <a:solidFill>
              <a:schemeClr val="bg2"/>
            </a:solidFill>
          </a:endParaRPr>
        </a:p>
      </dgm:t>
    </dgm:pt>
    <dgm:pt modelId="{510C2C53-02E3-4CD9-9A06-3764984532D1}" type="sibTrans" cxnId="{710B3534-13E4-43B1-8151-DFCAABA9239A}">
      <dgm:prSet/>
      <dgm:spPr/>
      <dgm:t>
        <a:bodyPr/>
        <a:lstStyle/>
        <a:p>
          <a:endParaRPr lang="tr-TR">
            <a:solidFill>
              <a:schemeClr val="bg2"/>
            </a:solidFill>
          </a:endParaRPr>
        </a:p>
      </dgm:t>
    </dgm:pt>
    <dgm:pt modelId="{75669E53-7B6A-47AE-8155-0D7730CE14C4}" type="pres">
      <dgm:prSet presAssocID="{737745CD-38DF-4CC8-A642-2E0CE5749D55}" presName="Name0" presStyleCnt="0">
        <dgm:presLayoutVars>
          <dgm:chMax val="5"/>
          <dgm:chPref val="5"/>
          <dgm:dir/>
          <dgm:animLvl val="lvl"/>
        </dgm:presLayoutVars>
      </dgm:prSet>
      <dgm:spPr/>
      <dgm:t>
        <a:bodyPr/>
        <a:lstStyle/>
        <a:p>
          <a:endParaRPr lang="tr-TR"/>
        </a:p>
      </dgm:t>
    </dgm:pt>
    <dgm:pt modelId="{146DEA41-A3AA-420F-AA8A-D7BF723C83C9}" type="pres">
      <dgm:prSet presAssocID="{F2E416FC-D7F1-409F-B49F-DCBE0FAB045D}" presName="parentText1" presStyleLbl="node1" presStyleIdx="0" presStyleCnt="3" custScaleY="143981" custLinFactNeighborX="-847">
        <dgm:presLayoutVars>
          <dgm:chMax/>
          <dgm:chPref val="3"/>
          <dgm:bulletEnabled val="1"/>
        </dgm:presLayoutVars>
      </dgm:prSet>
      <dgm:spPr/>
      <dgm:t>
        <a:bodyPr/>
        <a:lstStyle/>
        <a:p>
          <a:endParaRPr lang="tr-TR"/>
        </a:p>
      </dgm:t>
    </dgm:pt>
    <dgm:pt modelId="{E81C2208-1CA5-46FF-A795-531FC0933FFE}" type="pres">
      <dgm:prSet presAssocID="{6D1D9058-6AE4-4964-B621-3A881C66B0D3}" presName="parentText2" presStyleLbl="node1" presStyleIdx="1" presStyleCnt="3" custScaleY="143981">
        <dgm:presLayoutVars>
          <dgm:chMax/>
          <dgm:chPref val="3"/>
          <dgm:bulletEnabled val="1"/>
        </dgm:presLayoutVars>
      </dgm:prSet>
      <dgm:spPr/>
      <dgm:t>
        <a:bodyPr/>
        <a:lstStyle/>
        <a:p>
          <a:endParaRPr lang="tr-TR"/>
        </a:p>
      </dgm:t>
    </dgm:pt>
    <dgm:pt modelId="{87B7539A-345E-4869-BACA-CA322D8D447F}" type="pres">
      <dgm:prSet presAssocID="{13746057-DB03-402A-BADF-02252103D5DD}" presName="parentText3" presStyleLbl="node1" presStyleIdx="2" presStyleCnt="3" custScaleY="143981">
        <dgm:presLayoutVars>
          <dgm:chMax/>
          <dgm:chPref val="3"/>
          <dgm:bulletEnabled val="1"/>
        </dgm:presLayoutVars>
      </dgm:prSet>
      <dgm:spPr/>
      <dgm:t>
        <a:bodyPr/>
        <a:lstStyle/>
        <a:p>
          <a:endParaRPr lang="tr-TR"/>
        </a:p>
      </dgm:t>
    </dgm:pt>
  </dgm:ptLst>
  <dgm:cxnLst>
    <dgm:cxn modelId="{710B3534-13E4-43B1-8151-DFCAABA9239A}" srcId="{737745CD-38DF-4CC8-A642-2E0CE5749D55}" destId="{F2E416FC-D7F1-409F-B49F-DCBE0FAB045D}" srcOrd="0" destOrd="0" parTransId="{6ADB5D14-3EC2-4449-A101-3D763EEB758C}" sibTransId="{510C2C53-02E3-4CD9-9A06-3764984532D1}"/>
    <dgm:cxn modelId="{2EEA9D6A-245F-49A6-8CCD-B44D6838AB2A}" srcId="{737745CD-38DF-4CC8-A642-2E0CE5749D55}" destId="{6D1D9058-6AE4-4964-B621-3A881C66B0D3}" srcOrd="1" destOrd="0" parTransId="{B1C8B65E-2B85-4A3C-96F2-900DEA5D22FB}" sibTransId="{5AD7CA3A-03F6-4002-8AD2-42D0C5995F2E}"/>
    <dgm:cxn modelId="{7BD7B30F-5E97-4938-BEED-B7B05DDCF414}" type="presOf" srcId="{F2E416FC-D7F1-409F-B49F-DCBE0FAB045D}" destId="{146DEA41-A3AA-420F-AA8A-D7BF723C83C9}" srcOrd="0" destOrd="0" presId="urn:microsoft.com/office/officeart/2009/3/layout/IncreasingArrowsProcess"/>
    <dgm:cxn modelId="{7055261F-6252-4DAE-8A3C-4F37A7B92646}" type="presOf" srcId="{737745CD-38DF-4CC8-A642-2E0CE5749D55}" destId="{75669E53-7B6A-47AE-8155-0D7730CE14C4}" srcOrd="0" destOrd="0" presId="urn:microsoft.com/office/officeart/2009/3/layout/IncreasingArrowsProcess"/>
    <dgm:cxn modelId="{F94D4264-9AAA-41AB-8C89-F739FE2044EF}" srcId="{737745CD-38DF-4CC8-A642-2E0CE5749D55}" destId="{13746057-DB03-402A-BADF-02252103D5DD}" srcOrd="2" destOrd="0" parTransId="{84C3A8B0-DDB5-4C87-B58F-1CB327F4FBD4}" sibTransId="{E0F2081B-1AC3-4105-88A6-5B6EC816383C}"/>
    <dgm:cxn modelId="{6A15DFF5-453F-4B43-9FC1-23C3602A3B55}" type="presOf" srcId="{13746057-DB03-402A-BADF-02252103D5DD}" destId="{87B7539A-345E-4869-BACA-CA322D8D447F}" srcOrd="0" destOrd="0" presId="urn:microsoft.com/office/officeart/2009/3/layout/IncreasingArrowsProcess"/>
    <dgm:cxn modelId="{589B4D30-22E2-47D7-80AD-4EEC4A2F0669}" type="presOf" srcId="{6D1D9058-6AE4-4964-B621-3A881C66B0D3}" destId="{E81C2208-1CA5-46FF-A795-531FC0933FFE}" srcOrd="0" destOrd="0" presId="urn:microsoft.com/office/officeart/2009/3/layout/IncreasingArrowsProcess"/>
    <dgm:cxn modelId="{42BAE1D2-43EB-49BA-9B87-9224B5880A44}" type="presParOf" srcId="{75669E53-7B6A-47AE-8155-0D7730CE14C4}" destId="{146DEA41-A3AA-420F-AA8A-D7BF723C83C9}" srcOrd="0" destOrd="0" presId="urn:microsoft.com/office/officeart/2009/3/layout/IncreasingArrowsProcess"/>
    <dgm:cxn modelId="{7ED58E9B-5CD7-419F-9E25-B281726C6F49}" type="presParOf" srcId="{75669E53-7B6A-47AE-8155-0D7730CE14C4}" destId="{E81C2208-1CA5-46FF-A795-531FC0933FFE}" srcOrd="1" destOrd="0" presId="urn:microsoft.com/office/officeart/2009/3/layout/IncreasingArrowsProcess"/>
    <dgm:cxn modelId="{ABD47E3D-3BAC-48E3-9B2B-E99B9D4C6392}" type="presParOf" srcId="{75669E53-7B6A-47AE-8155-0D7730CE14C4}" destId="{87B7539A-345E-4869-BACA-CA322D8D447F}"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DEA41-A3AA-420F-AA8A-D7BF723C83C9}">
      <dsp:nvSpPr>
        <dsp:cNvPr id="0" name=""/>
        <dsp:cNvSpPr/>
      </dsp:nvSpPr>
      <dsp:spPr>
        <a:xfrm>
          <a:off x="0" y="-35283"/>
          <a:ext cx="7272734" cy="1525028"/>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8146"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tx1"/>
              </a:solidFill>
            </a:rPr>
            <a:t> KANUN </a:t>
          </a:r>
        </a:p>
        <a:p>
          <a:pPr lvl="0" algn="l" defTabSz="800100">
            <a:lnSpc>
              <a:spcPct val="90000"/>
            </a:lnSpc>
            <a:spcBef>
              <a:spcPct val="0"/>
            </a:spcBef>
            <a:spcAft>
              <a:spcPct val="35000"/>
            </a:spcAft>
          </a:pPr>
          <a:r>
            <a:rPr lang="tr-TR" sz="1800" b="1" kern="1200" dirty="0" smtClean="0">
              <a:solidFill>
                <a:schemeClr val="tx1"/>
              </a:solidFill>
            </a:rPr>
            <a:t> 2920 &amp; 5431</a:t>
          </a:r>
          <a:endParaRPr lang="tr-TR" sz="1800" b="1" kern="1200" dirty="0">
            <a:solidFill>
              <a:schemeClr val="tx1"/>
            </a:solidFill>
          </a:endParaRPr>
        </a:p>
      </dsp:txBody>
      <dsp:txXfrm>
        <a:off x="0" y="345974"/>
        <a:ext cx="6891477" cy="762514"/>
      </dsp:txXfrm>
    </dsp:sp>
    <dsp:sp modelId="{E81C2208-1CA5-46FF-A795-531FC0933FFE}">
      <dsp:nvSpPr>
        <dsp:cNvPr id="0" name=""/>
        <dsp:cNvSpPr/>
      </dsp:nvSpPr>
      <dsp:spPr>
        <a:xfrm>
          <a:off x="2240002" y="317779"/>
          <a:ext cx="5032731" cy="1525028"/>
        </a:xfrm>
        <a:prstGeom prst="rightArrow">
          <a:avLst>
            <a:gd name="adj1" fmla="val 50000"/>
            <a:gd name="adj2" fmla="val 5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8146"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tx1"/>
              </a:solidFill>
            </a:rPr>
            <a:t> YÖNETMELİK</a:t>
          </a:r>
        </a:p>
        <a:p>
          <a:pPr lvl="0" algn="l" defTabSz="800100">
            <a:lnSpc>
              <a:spcPct val="90000"/>
            </a:lnSpc>
            <a:spcBef>
              <a:spcPct val="0"/>
            </a:spcBef>
            <a:spcAft>
              <a:spcPct val="35000"/>
            </a:spcAft>
          </a:pPr>
          <a:r>
            <a:rPr lang="tr-TR" sz="1800" b="1" kern="1200" dirty="0" smtClean="0">
              <a:solidFill>
                <a:schemeClr val="tx1"/>
              </a:solidFill>
            </a:rPr>
            <a:t> SHY-147 SHY-66</a:t>
          </a:r>
          <a:endParaRPr lang="tr-TR" sz="1800" b="1" kern="1200" dirty="0">
            <a:solidFill>
              <a:schemeClr val="tx1"/>
            </a:solidFill>
          </a:endParaRPr>
        </a:p>
      </dsp:txBody>
      <dsp:txXfrm>
        <a:off x="2240002" y="699036"/>
        <a:ext cx="4651474" cy="762514"/>
      </dsp:txXfrm>
    </dsp:sp>
    <dsp:sp modelId="{87B7539A-345E-4869-BACA-CA322D8D447F}">
      <dsp:nvSpPr>
        <dsp:cNvPr id="0" name=""/>
        <dsp:cNvSpPr/>
      </dsp:nvSpPr>
      <dsp:spPr>
        <a:xfrm>
          <a:off x="4480004" y="670841"/>
          <a:ext cx="2792729" cy="1525028"/>
        </a:xfrm>
        <a:prstGeom prst="rightArrow">
          <a:avLst>
            <a:gd name="adj1" fmla="val 50000"/>
            <a:gd name="adj2" fmla="val 5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8146" numCol="1" spcCol="1270" anchor="ctr" anchorCtr="0">
          <a:noAutofit/>
        </a:bodyPr>
        <a:lstStyle/>
        <a:p>
          <a:pPr lvl="0" algn="l" defTabSz="800100">
            <a:lnSpc>
              <a:spcPct val="90000"/>
            </a:lnSpc>
            <a:spcBef>
              <a:spcPct val="0"/>
            </a:spcBef>
            <a:spcAft>
              <a:spcPct val="35000"/>
            </a:spcAft>
          </a:pPr>
          <a:r>
            <a:rPr lang="tr-TR" sz="1800" kern="1200" dirty="0" smtClean="0">
              <a:solidFill>
                <a:schemeClr val="bg2"/>
              </a:solidFill>
            </a:rPr>
            <a:t> </a:t>
          </a:r>
          <a:r>
            <a:rPr lang="tr-TR" sz="1800" b="1" kern="1200" dirty="0" smtClean="0">
              <a:solidFill>
                <a:schemeClr val="tx1"/>
              </a:solidFill>
            </a:rPr>
            <a:t>TALİMAT </a:t>
          </a:r>
        </a:p>
        <a:p>
          <a:pPr lvl="0" algn="l" defTabSz="800100">
            <a:lnSpc>
              <a:spcPct val="90000"/>
            </a:lnSpc>
            <a:spcBef>
              <a:spcPct val="0"/>
            </a:spcBef>
            <a:spcAft>
              <a:spcPct val="35000"/>
            </a:spcAft>
          </a:pPr>
          <a:r>
            <a:rPr lang="tr-TR" sz="1800" b="1" kern="1200" dirty="0" smtClean="0">
              <a:solidFill>
                <a:schemeClr val="tx1"/>
              </a:solidFill>
            </a:rPr>
            <a:t> SHT-147 SHT-66</a:t>
          </a:r>
          <a:endParaRPr lang="tr-TR" sz="1800" b="1" kern="1200" dirty="0">
            <a:solidFill>
              <a:schemeClr val="tx1"/>
            </a:solidFill>
          </a:endParaRPr>
        </a:p>
      </dsp:txBody>
      <dsp:txXfrm>
        <a:off x="4480004" y="1052098"/>
        <a:ext cx="2411472" cy="76251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22EBE-07CE-4EA8-AE6C-5EC16EFB3229}" type="datetimeFigureOut">
              <a:rPr lang="tr-TR" smtClean="0"/>
              <a:t>20.04.2016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CDA5D-9009-48C8-A986-501A92E7F00E}" type="slidenum">
              <a:rPr lang="tr-TR" smtClean="0"/>
              <a:t>‹#›</a:t>
            </a:fld>
            <a:endParaRPr lang="tr-TR"/>
          </a:p>
        </p:txBody>
      </p:sp>
    </p:spTree>
    <p:extLst>
      <p:ext uri="{BB962C8B-B14F-4D97-AF65-F5344CB8AC3E}">
        <p14:creationId xmlns:p14="http://schemas.microsoft.com/office/powerpoint/2010/main" val="2063117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EBCDA5D-9009-48C8-A986-501A92E7F00E}" type="slidenum">
              <a:rPr lang="tr-TR" smtClean="0"/>
              <a:t>1</a:t>
            </a:fld>
            <a:endParaRPr lang="tr-TR"/>
          </a:p>
        </p:txBody>
      </p:sp>
    </p:spTree>
    <p:extLst>
      <p:ext uri="{BB962C8B-B14F-4D97-AF65-F5344CB8AC3E}">
        <p14:creationId xmlns:p14="http://schemas.microsoft.com/office/powerpoint/2010/main" val="266307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EBCDA5D-9009-48C8-A986-501A92E7F00E}" type="slidenum">
              <a:rPr lang="tr-TR" smtClean="0"/>
              <a:t>4</a:t>
            </a:fld>
            <a:endParaRPr lang="tr-TR"/>
          </a:p>
        </p:txBody>
      </p:sp>
    </p:spTree>
    <p:extLst>
      <p:ext uri="{BB962C8B-B14F-4D97-AF65-F5344CB8AC3E}">
        <p14:creationId xmlns:p14="http://schemas.microsoft.com/office/powerpoint/2010/main" val="165508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EBCDA5D-9009-48C8-A986-501A92E7F00E}" type="slidenum">
              <a:rPr lang="tr-TR" smtClean="0"/>
              <a:t>5</a:t>
            </a:fld>
            <a:endParaRPr lang="tr-TR"/>
          </a:p>
        </p:txBody>
      </p:sp>
    </p:spTree>
    <p:extLst>
      <p:ext uri="{BB962C8B-B14F-4D97-AF65-F5344CB8AC3E}">
        <p14:creationId xmlns:p14="http://schemas.microsoft.com/office/powerpoint/2010/main" val="304777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489F058-B330-440D-B6AC-26274434D62F}" type="slidenum">
              <a:rPr lang="tr-TR" smtClean="0"/>
              <a:pPr/>
              <a:t>6</a:t>
            </a:fld>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2920 Türk Sivil Havacılık Kanunu  Yayınlanma Tarihi: 19/10/1983</a:t>
            </a:r>
          </a:p>
          <a:p>
            <a:r>
              <a:rPr lang="tr-TR" dirty="0" smtClean="0"/>
              <a:t>5431 Sivil Havacılık Genel Müdürlüğü Teşkilatları ve Görevleri Hakkında Kanun Yayınlanma Tarihi: 18/11/2005</a:t>
            </a:r>
            <a:endParaRPr lang="tr-TR" dirty="0"/>
          </a:p>
        </p:txBody>
      </p:sp>
      <p:sp>
        <p:nvSpPr>
          <p:cNvPr id="4" name="Slayt Numarası Yer Tutucusu 3"/>
          <p:cNvSpPr>
            <a:spLocks noGrp="1"/>
          </p:cNvSpPr>
          <p:nvPr>
            <p:ph type="sldNum" sz="quarter" idx="10"/>
          </p:nvPr>
        </p:nvSpPr>
        <p:spPr/>
        <p:txBody>
          <a:bodyPr/>
          <a:lstStyle/>
          <a:p>
            <a:fld id="{8EBCDA5D-9009-48C8-A986-501A92E7F00E}" type="slidenum">
              <a:rPr lang="tr-TR" smtClean="0"/>
              <a:t>7</a:t>
            </a:fld>
            <a:endParaRPr lang="tr-TR"/>
          </a:p>
        </p:txBody>
      </p:sp>
    </p:spTree>
    <p:extLst>
      <p:ext uri="{BB962C8B-B14F-4D97-AF65-F5344CB8AC3E}">
        <p14:creationId xmlns:p14="http://schemas.microsoft.com/office/powerpoint/2010/main" val="115166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Kalifiye personel; mekanik olarak çalışacak personel için motor, makine, </a:t>
            </a:r>
            <a:r>
              <a:rPr lang="tr-TR" sz="1200" kern="1200" dirty="0" err="1" smtClean="0">
                <a:solidFill>
                  <a:schemeClr val="tx1"/>
                </a:solidFill>
                <a:latin typeface="+mn-lt"/>
                <a:ea typeface="+mn-ea"/>
                <a:cs typeface="+mn-cs"/>
              </a:rPr>
              <a:t>mekatronik</a:t>
            </a:r>
            <a:r>
              <a:rPr lang="tr-TR" sz="1200" kern="1200" dirty="0" smtClean="0">
                <a:solidFill>
                  <a:schemeClr val="tx1"/>
                </a:solidFill>
                <a:latin typeface="+mn-lt"/>
                <a:ea typeface="+mn-ea"/>
                <a:cs typeface="+mn-cs"/>
              </a:rPr>
              <a:t>, vb., </a:t>
            </a:r>
            <a:r>
              <a:rPr lang="tr-TR" sz="1200" kern="1200" dirty="0" err="1" smtClean="0">
                <a:solidFill>
                  <a:schemeClr val="tx1"/>
                </a:solidFill>
                <a:latin typeface="+mn-lt"/>
                <a:ea typeface="+mn-ea"/>
                <a:cs typeface="+mn-cs"/>
              </a:rPr>
              <a:t>aviyonik</a:t>
            </a:r>
            <a:r>
              <a:rPr lang="tr-TR" sz="1200" kern="1200" dirty="0" smtClean="0">
                <a:solidFill>
                  <a:schemeClr val="tx1"/>
                </a:solidFill>
                <a:latin typeface="+mn-lt"/>
                <a:ea typeface="+mn-ea"/>
                <a:cs typeface="+mn-cs"/>
              </a:rPr>
              <a:t> olarak çalışacak personel için ise elektrik veya elektronik cihazların imalat, tamir, bakım, servis, kontrol veya revizyonlarını kapsayan ve Genel Müdürlük tarafından kabul edilen bir eğitim sürecini başarı ile tamamlamış kişidir. Söz konusu eğitim alet ve ölçüm cihazlarının kullanımını da içermelidir.</a:t>
            </a:r>
            <a:endParaRPr lang="tr-TR" dirty="0"/>
          </a:p>
        </p:txBody>
      </p:sp>
      <p:sp>
        <p:nvSpPr>
          <p:cNvPr id="4" name="3 Slayt Numarası Yer Tutucusu"/>
          <p:cNvSpPr>
            <a:spLocks noGrp="1"/>
          </p:cNvSpPr>
          <p:nvPr>
            <p:ph type="sldNum" sz="quarter" idx="10"/>
          </p:nvPr>
        </p:nvSpPr>
        <p:spPr/>
        <p:txBody>
          <a:bodyPr/>
          <a:lstStyle/>
          <a:p>
            <a:fld id="{4489F058-B330-440D-B6AC-26274434D62F}" type="slidenum">
              <a:rPr lang="tr-TR" smtClean="0"/>
              <a:pPr/>
              <a:t>21</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539552" y="3717032"/>
            <a:ext cx="6048672" cy="821953"/>
          </a:xfrm>
          <a:prstGeom prst="rect">
            <a:avLst/>
          </a:prstGeom>
        </p:spPr>
        <p:txBody>
          <a:bodyPr>
            <a:normAutofit/>
          </a:bodyPr>
          <a:lstStyle>
            <a:lvl1pPr algn="l">
              <a:defRPr sz="4000" baseline="0">
                <a:ln>
                  <a:noFill/>
                </a:ln>
                <a:solidFill>
                  <a:schemeClr val="bg1"/>
                </a:solidFill>
                <a:latin typeface="Aaux ProBlack" pitchFamily="2" charset="-94"/>
              </a:defRPr>
            </a:lvl1pPr>
          </a:lstStyle>
          <a:p>
            <a:r>
              <a:rPr lang="tr-TR" dirty="0" smtClean="0"/>
              <a:t>ANA BAŞLIK</a:t>
            </a:r>
            <a:endParaRPr lang="tr-TR" dirty="0"/>
          </a:p>
        </p:txBody>
      </p:sp>
      <p:sp>
        <p:nvSpPr>
          <p:cNvPr id="3" name="Alt Başlık 2"/>
          <p:cNvSpPr>
            <a:spLocks noGrp="1"/>
          </p:cNvSpPr>
          <p:nvPr>
            <p:ph type="subTitle" idx="1" hasCustomPrompt="1"/>
          </p:nvPr>
        </p:nvSpPr>
        <p:spPr>
          <a:xfrm>
            <a:off x="755576" y="4653136"/>
            <a:ext cx="5256584" cy="1008112"/>
          </a:xfrm>
          <a:prstGeom prst="rect">
            <a:avLst/>
          </a:prstGeom>
        </p:spPr>
        <p:txBody>
          <a:bodyPr/>
          <a:lstStyle>
            <a:lvl1pPr marL="0" indent="0" algn="l">
              <a:buNone/>
              <a:defRPr baseline="0">
                <a:solidFill>
                  <a:schemeClr val="bg1"/>
                </a:solidFill>
                <a:latin typeface="Aaux ProBold" pitchFamily="2" charset="-9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Alt Başlık</a:t>
            </a:r>
            <a:endParaRPr lang="tr-TR" dirty="0"/>
          </a:p>
        </p:txBody>
      </p:sp>
      <p:sp>
        <p:nvSpPr>
          <p:cNvPr id="4" name="Veri Yer Tutucusu 3"/>
          <p:cNvSpPr>
            <a:spLocks noGrp="1"/>
          </p:cNvSpPr>
          <p:nvPr>
            <p:ph type="dt" sz="half" idx="10"/>
          </p:nvPr>
        </p:nvSpPr>
        <p:spPr>
          <a:xfrm>
            <a:off x="6660232" y="6021288"/>
            <a:ext cx="2133600" cy="288032"/>
          </a:xfrm>
          <a:prstGeom prst="rect">
            <a:avLst/>
          </a:prstGeom>
        </p:spPr>
        <p:txBody>
          <a:bodyPr/>
          <a:lstStyle>
            <a:lvl1pPr>
              <a:defRPr>
                <a:solidFill>
                  <a:schemeClr val="bg1"/>
                </a:solidFill>
              </a:defRPr>
            </a:lvl1pPr>
          </a:lstStyle>
          <a:p>
            <a:fld id="{48A77D11-7FAF-421B-B19F-28864AC2BAFB}" type="datetimeFigureOut">
              <a:rPr lang="tr-TR" smtClean="0"/>
              <a:pPr/>
              <a:t>20.04.2016</a:t>
            </a:fld>
            <a:endParaRPr lang="tr-TR" dirty="0"/>
          </a:p>
        </p:txBody>
      </p:sp>
      <p:sp>
        <p:nvSpPr>
          <p:cNvPr id="5" name="Altbilgi Yer Tutucusu 4"/>
          <p:cNvSpPr>
            <a:spLocks noGrp="1"/>
          </p:cNvSpPr>
          <p:nvPr>
            <p:ph type="ftr" sz="quarter" idx="11"/>
          </p:nvPr>
        </p:nvSpPr>
        <p:spPr>
          <a:xfrm>
            <a:off x="6660232" y="6381329"/>
            <a:ext cx="2160240" cy="288032"/>
          </a:xfrm>
          <a:prstGeom prst="rect">
            <a:avLst/>
          </a:prstGeom>
        </p:spPr>
        <p:txBody>
          <a:bodyPr/>
          <a:lstStyle>
            <a:lvl1pPr algn="l">
              <a:defRPr>
                <a:solidFill>
                  <a:schemeClr val="bg1"/>
                </a:solidFill>
              </a:defRPr>
            </a:lvl1pPr>
          </a:lstStyle>
          <a:p>
            <a:r>
              <a:rPr lang="tr-TR" dirty="0" smtClean="0"/>
              <a:t>Ankara</a:t>
            </a:r>
            <a:endParaRPr lang="tr-TR" dirty="0"/>
          </a:p>
        </p:txBody>
      </p:sp>
    </p:spTree>
    <p:extLst>
      <p:ext uri="{BB962C8B-B14F-4D97-AF65-F5344CB8AC3E}">
        <p14:creationId xmlns:p14="http://schemas.microsoft.com/office/powerpoint/2010/main" val="239063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95536" y="260648"/>
            <a:ext cx="4834880" cy="828000"/>
          </a:xfrm>
          <a:prstGeom prst="rect">
            <a:avLst/>
          </a:prstGeom>
        </p:spPr>
        <p:txBody>
          <a:bodyPr>
            <a:normAutofit/>
          </a:bodyPr>
          <a:lstStyle>
            <a:lvl1pPr algn="l">
              <a:defRPr sz="2800" baseline="0">
                <a:solidFill>
                  <a:schemeClr val="bg1"/>
                </a:solidFill>
                <a:latin typeface="Aaux ProBold" pitchFamily="2" charset="-94"/>
              </a:defRPr>
            </a:lvl1pPr>
          </a:lstStyle>
          <a:p>
            <a:r>
              <a:rPr lang="tr-TR" dirty="0" smtClean="0"/>
              <a:t>Ana Başlık</a:t>
            </a:r>
            <a:endParaRPr lang="tr-TR" dirty="0"/>
          </a:p>
        </p:txBody>
      </p:sp>
      <p:sp>
        <p:nvSpPr>
          <p:cNvPr id="4" name="Veri Yer Tutucusu 3"/>
          <p:cNvSpPr>
            <a:spLocks noGrp="1"/>
          </p:cNvSpPr>
          <p:nvPr>
            <p:ph type="dt" sz="half" idx="10"/>
          </p:nvPr>
        </p:nvSpPr>
        <p:spPr>
          <a:xfrm>
            <a:off x="755576" y="6465783"/>
            <a:ext cx="2133600" cy="275585"/>
          </a:xfrm>
          <a:prstGeom prst="rect">
            <a:avLst/>
          </a:prstGeom>
        </p:spPr>
        <p:txBody>
          <a:bodyPr/>
          <a:lstStyle>
            <a:lvl1pPr>
              <a:defRPr sz="1200">
                <a:solidFill>
                  <a:schemeClr val="tx1"/>
                </a:solidFill>
                <a:latin typeface="Aaux ProLight" pitchFamily="2" charset="-94"/>
              </a:defRPr>
            </a:lvl1pPr>
          </a:lstStyle>
          <a:p>
            <a:fld id="{48A77D11-7FAF-421B-B19F-28864AC2BAFB}" type="datetimeFigureOut">
              <a:rPr lang="tr-TR" smtClean="0"/>
              <a:pPr/>
              <a:t>20.04.2016</a:t>
            </a:fld>
            <a:endParaRPr lang="tr-TR" dirty="0"/>
          </a:p>
        </p:txBody>
      </p:sp>
      <p:sp>
        <p:nvSpPr>
          <p:cNvPr id="6" name="Slayt Numarası Yer Tutucusu 5"/>
          <p:cNvSpPr>
            <a:spLocks noGrp="1"/>
          </p:cNvSpPr>
          <p:nvPr>
            <p:ph type="sldNum" sz="quarter" idx="12"/>
          </p:nvPr>
        </p:nvSpPr>
        <p:spPr>
          <a:xfrm>
            <a:off x="8388424" y="6448251"/>
            <a:ext cx="648072" cy="365125"/>
          </a:xfrm>
          <a:prstGeom prst="rect">
            <a:avLst/>
          </a:prstGeom>
        </p:spPr>
        <p:txBody>
          <a:bodyPr/>
          <a:lstStyle>
            <a:lvl1pPr algn="r">
              <a:defRPr sz="1400">
                <a:solidFill>
                  <a:srgbClr val="E37222"/>
                </a:solidFill>
                <a:latin typeface="Aaux ProLight" pitchFamily="2" charset="-94"/>
              </a:defRPr>
            </a:lvl1pPr>
          </a:lstStyle>
          <a:p>
            <a:fld id="{F25D720D-AA6C-4005-8654-D64F47B18638}" type="slidenum">
              <a:rPr lang="tr-TR" smtClean="0"/>
              <a:pPr/>
              <a:t>‹#›</a:t>
            </a:fld>
            <a:endParaRPr lang="tr-TR" dirty="0"/>
          </a:p>
        </p:txBody>
      </p:sp>
      <p:sp>
        <p:nvSpPr>
          <p:cNvPr id="10" name="İçerik Yer Tutucusu 9"/>
          <p:cNvSpPr>
            <a:spLocks noGrp="1"/>
          </p:cNvSpPr>
          <p:nvPr>
            <p:ph sz="quarter" idx="15"/>
          </p:nvPr>
        </p:nvSpPr>
        <p:spPr>
          <a:xfrm>
            <a:off x="755576" y="1268413"/>
            <a:ext cx="7704212" cy="4032250"/>
          </a:xfrm>
          <a:prstGeom prst="rect">
            <a:avLst/>
          </a:prstGeom>
        </p:spPr>
        <p:txBody>
          <a:bodyPr>
            <a:normAutofit/>
          </a:bodyPr>
          <a:lstStyle>
            <a:lvl1pPr marL="342900" indent="-342900">
              <a:buFont typeface="Aaux ProBold" pitchFamily="2" charset="-94"/>
              <a:buChar char="—"/>
              <a:defRPr sz="2400">
                <a:latin typeface="Aaux ProMedium" pitchFamily="2" charset="-94"/>
              </a:defRPr>
            </a:lvl1pPr>
            <a:lvl2pPr marL="742950" indent="-285750">
              <a:buFont typeface="Aaux ProBold" pitchFamily="2" charset="-94"/>
              <a:buChar char="—"/>
              <a:defRPr sz="2000">
                <a:latin typeface="Aaux ProMedium" pitchFamily="2" charset="-94"/>
              </a:defRPr>
            </a:lvl2pPr>
            <a:lvl3pPr marL="1143000" indent="-228600">
              <a:buFont typeface="Aaux ProBold" pitchFamily="2" charset="-94"/>
              <a:buChar char="—"/>
              <a:defRPr sz="1800">
                <a:latin typeface="Aaux ProMedium" pitchFamily="2" charset="-94"/>
              </a:defRPr>
            </a:lvl3pPr>
            <a:lvl4pPr marL="1600200" indent="-228600">
              <a:buFont typeface="Aaux ProBold" pitchFamily="2" charset="-94"/>
              <a:buChar char="—"/>
              <a:defRPr sz="1600">
                <a:latin typeface="Aaux ProMedium" pitchFamily="2" charset="-94"/>
              </a:defRPr>
            </a:lvl4pPr>
            <a:lvl5pPr marL="2057400" indent="-228600">
              <a:buFont typeface="Aaux ProBold" pitchFamily="2" charset="-94"/>
              <a:buChar char="—"/>
              <a:defRPr sz="1600">
                <a:latin typeface="Aaux ProMedium" pitchFamily="2" charset="-94"/>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2" name="Metin Yer Tutucusu 11"/>
          <p:cNvSpPr>
            <a:spLocks noGrp="1"/>
          </p:cNvSpPr>
          <p:nvPr>
            <p:ph type="body" sz="quarter" idx="16" hasCustomPrompt="1"/>
          </p:nvPr>
        </p:nvSpPr>
        <p:spPr>
          <a:xfrm>
            <a:off x="755650" y="5373688"/>
            <a:ext cx="6192838" cy="935037"/>
          </a:xfrm>
          <a:prstGeom prst="rect">
            <a:avLst/>
          </a:prstGeom>
        </p:spPr>
        <p:txBody>
          <a:bodyPr>
            <a:noAutofit/>
          </a:bodyPr>
          <a:lstStyle>
            <a:lvl1pPr marL="0" indent="0">
              <a:buNone/>
              <a:defRPr sz="1400" baseline="0">
                <a:solidFill>
                  <a:srgbClr val="EE3124"/>
                </a:solidFill>
                <a:latin typeface="Aaux ProMedium" pitchFamily="2" charset="-94"/>
              </a:defRPr>
            </a:lvl1pPr>
            <a:lvl2pPr>
              <a:defRPr sz="1400"/>
            </a:lvl2pPr>
            <a:lvl3pPr>
              <a:defRPr sz="1400"/>
            </a:lvl3pPr>
            <a:lvl4pPr>
              <a:defRPr sz="1400"/>
            </a:lvl4pPr>
            <a:lvl5pPr>
              <a:defRPr sz="1400"/>
            </a:lvl5pPr>
          </a:lstStyle>
          <a:p>
            <a:pPr lvl="0"/>
            <a:r>
              <a:rPr lang="tr-TR" dirty="0" smtClean="0"/>
              <a:t>Her sununun özeti, birkaç cümle</a:t>
            </a:r>
          </a:p>
          <a:p>
            <a:pPr lvl="0"/>
            <a:r>
              <a:rPr lang="tr-TR" dirty="0" err="1" smtClean="0"/>
              <a:t>Slogonik</a:t>
            </a:r>
            <a:r>
              <a:rPr lang="tr-TR" dirty="0" smtClean="0"/>
              <a:t> cümleler</a:t>
            </a:r>
          </a:p>
        </p:txBody>
      </p:sp>
    </p:spTree>
    <p:extLst>
      <p:ext uri="{BB962C8B-B14F-4D97-AF65-F5344CB8AC3E}">
        <p14:creationId xmlns:p14="http://schemas.microsoft.com/office/powerpoint/2010/main" val="2878091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nkli bölü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403648" y="2996952"/>
            <a:ext cx="5832648" cy="1362075"/>
          </a:xfrm>
          <a:prstGeom prst="rect">
            <a:avLst/>
          </a:prstGeom>
        </p:spPr>
        <p:txBody>
          <a:bodyPr anchor="t">
            <a:normAutofit/>
          </a:bodyPr>
          <a:lstStyle>
            <a:lvl1pPr algn="l">
              <a:defRPr sz="4400" b="1" cap="all">
                <a:solidFill>
                  <a:schemeClr val="bg1"/>
                </a:solidFill>
                <a:latin typeface="Aaux ProBold" pitchFamily="2" charset="-94"/>
              </a:defRPr>
            </a:lvl1pPr>
          </a:lstStyle>
          <a:p>
            <a:r>
              <a:rPr lang="tr-TR" dirty="0" smtClean="0"/>
              <a:t>Teşekkür </a:t>
            </a:r>
            <a:r>
              <a:rPr lang="tr-TR" dirty="0" err="1" smtClean="0"/>
              <a:t>ederİz</a:t>
            </a:r>
            <a:r>
              <a:rPr lang="tr-TR" dirty="0" smtClean="0"/>
              <a:t>.</a:t>
            </a:r>
            <a:endParaRPr lang="tr-TR" dirty="0"/>
          </a:p>
        </p:txBody>
      </p:sp>
    </p:spTree>
    <p:extLst>
      <p:ext uri="{BB962C8B-B14F-4D97-AF65-F5344CB8AC3E}">
        <p14:creationId xmlns:p14="http://schemas.microsoft.com/office/powerpoint/2010/main" val="2014616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95536" y="260648"/>
            <a:ext cx="4834880" cy="828000"/>
          </a:xfrm>
          <a:prstGeom prst="rect">
            <a:avLst/>
          </a:prstGeom>
        </p:spPr>
        <p:txBody>
          <a:bodyPr>
            <a:normAutofit/>
          </a:bodyPr>
          <a:lstStyle>
            <a:lvl1pPr algn="l">
              <a:defRPr sz="2800" baseline="0">
                <a:solidFill>
                  <a:schemeClr val="bg1"/>
                </a:solidFill>
                <a:latin typeface="Aaux ProBold" pitchFamily="2" charset="-94"/>
              </a:defRPr>
            </a:lvl1pPr>
          </a:lstStyle>
          <a:p>
            <a:r>
              <a:rPr lang="tr-TR" dirty="0" smtClean="0"/>
              <a:t>Ana Başlık</a:t>
            </a:r>
            <a:endParaRPr lang="tr-TR" dirty="0"/>
          </a:p>
        </p:txBody>
      </p:sp>
      <p:sp>
        <p:nvSpPr>
          <p:cNvPr id="4" name="Veri Yer Tutucusu 3"/>
          <p:cNvSpPr>
            <a:spLocks noGrp="1"/>
          </p:cNvSpPr>
          <p:nvPr>
            <p:ph type="dt" sz="half" idx="10"/>
          </p:nvPr>
        </p:nvSpPr>
        <p:spPr>
          <a:xfrm>
            <a:off x="755576" y="6465783"/>
            <a:ext cx="2133600" cy="275585"/>
          </a:xfrm>
          <a:prstGeom prst="rect">
            <a:avLst/>
          </a:prstGeom>
        </p:spPr>
        <p:txBody>
          <a:bodyPr/>
          <a:lstStyle>
            <a:lvl1pPr>
              <a:defRPr sz="1200">
                <a:solidFill>
                  <a:schemeClr val="tx1"/>
                </a:solidFill>
                <a:latin typeface="Aaux ProLight" pitchFamily="2" charset="-94"/>
              </a:defRPr>
            </a:lvl1pPr>
          </a:lstStyle>
          <a:p>
            <a:fld id="{48A77D11-7FAF-421B-B19F-28864AC2BAFB}" type="datetimeFigureOut">
              <a:rPr lang="tr-TR" smtClean="0"/>
              <a:pPr/>
              <a:t>20.04.2016</a:t>
            </a:fld>
            <a:endParaRPr lang="tr-TR"/>
          </a:p>
        </p:txBody>
      </p:sp>
      <p:sp>
        <p:nvSpPr>
          <p:cNvPr id="6" name="Slayt Numarası Yer Tutucusu 5"/>
          <p:cNvSpPr>
            <a:spLocks noGrp="1"/>
          </p:cNvSpPr>
          <p:nvPr>
            <p:ph type="sldNum" sz="quarter" idx="12"/>
          </p:nvPr>
        </p:nvSpPr>
        <p:spPr>
          <a:xfrm>
            <a:off x="8388424" y="6448251"/>
            <a:ext cx="648072" cy="365125"/>
          </a:xfrm>
          <a:prstGeom prst="rect">
            <a:avLst/>
          </a:prstGeom>
        </p:spPr>
        <p:txBody>
          <a:bodyPr/>
          <a:lstStyle>
            <a:lvl1pPr algn="r">
              <a:defRPr sz="1400">
                <a:solidFill>
                  <a:srgbClr val="E37222"/>
                </a:solidFill>
                <a:latin typeface="Aaux ProLight" pitchFamily="2" charset="-94"/>
              </a:defRPr>
            </a:lvl1pPr>
          </a:lstStyle>
          <a:p>
            <a:fld id="{F25D720D-AA6C-4005-8654-D64F47B18638}" type="slidenum">
              <a:rPr lang="tr-TR" smtClean="0"/>
              <a:pPr/>
              <a:t>‹#›</a:t>
            </a:fld>
            <a:endParaRPr lang="tr-TR"/>
          </a:p>
        </p:txBody>
      </p:sp>
      <p:sp>
        <p:nvSpPr>
          <p:cNvPr id="10" name="İçerik Yer Tutucusu 9"/>
          <p:cNvSpPr>
            <a:spLocks noGrp="1"/>
          </p:cNvSpPr>
          <p:nvPr>
            <p:ph sz="quarter" idx="15"/>
          </p:nvPr>
        </p:nvSpPr>
        <p:spPr>
          <a:xfrm>
            <a:off x="755576" y="1268413"/>
            <a:ext cx="7704212" cy="4032250"/>
          </a:xfrm>
          <a:prstGeom prst="rect">
            <a:avLst/>
          </a:prstGeom>
        </p:spPr>
        <p:txBody>
          <a:bodyPr>
            <a:normAutofit/>
          </a:bodyPr>
          <a:lstStyle>
            <a:lvl1pPr marL="342900" indent="-342900">
              <a:buFont typeface="Aaux ProBold" pitchFamily="2" charset="-94"/>
              <a:buChar char="—"/>
              <a:defRPr sz="2400">
                <a:latin typeface="Aaux ProMedium" pitchFamily="2" charset="-94"/>
              </a:defRPr>
            </a:lvl1pPr>
            <a:lvl2pPr marL="742950" indent="-285750">
              <a:buFont typeface="Aaux ProBold" pitchFamily="2" charset="-94"/>
              <a:buChar char="—"/>
              <a:defRPr sz="2000">
                <a:latin typeface="Aaux ProMedium" pitchFamily="2" charset="-94"/>
              </a:defRPr>
            </a:lvl2pPr>
            <a:lvl3pPr marL="1143000" indent="-228600">
              <a:buFont typeface="Aaux ProBold" pitchFamily="2" charset="-94"/>
              <a:buChar char="—"/>
              <a:defRPr sz="1800">
                <a:latin typeface="Aaux ProMedium" pitchFamily="2" charset="-94"/>
              </a:defRPr>
            </a:lvl3pPr>
            <a:lvl4pPr marL="1600200" indent="-228600">
              <a:buFont typeface="Aaux ProBold" pitchFamily="2" charset="-94"/>
              <a:buChar char="—"/>
              <a:defRPr sz="1600">
                <a:latin typeface="Aaux ProMedium" pitchFamily="2" charset="-94"/>
              </a:defRPr>
            </a:lvl4pPr>
            <a:lvl5pPr marL="2057400" indent="-228600">
              <a:buFont typeface="Aaux ProBold" pitchFamily="2" charset="-94"/>
              <a:buChar char="—"/>
              <a:defRPr sz="1600">
                <a:latin typeface="Aaux ProMedium" pitchFamily="2" charset="-94"/>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2" name="Metin Yer Tutucusu 11"/>
          <p:cNvSpPr>
            <a:spLocks noGrp="1"/>
          </p:cNvSpPr>
          <p:nvPr>
            <p:ph type="body" sz="quarter" idx="16" hasCustomPrompt="1"/>
          </p:nvPr>
        </p:nvSpPr>
        <p:spPr>
          <a:xfrm>
            <a:off x="755650" y="5373688"/>
            <a:ext cx="6192838" cy="935037"/>
          </a:xfrm>
          <a:prstGeom prst="rect">
            <a:avLst/>
          </a:prstGeom>
        </p:spPr>
        <p:txBody>
          <a:bodyPr>
            <a:noAutofit/>
          </a:bodyPr>
          <a:lstStyle>
            <a:lvl1pPr marL="0" indent="0">
              <a:buNone/>
              <a:defRPr sz="1400" baseline="0">
                <a:solidFill>
                  <a:srgbClr val="EE3124"/>
                </a:solidFill>
                <a:latin typeface="Aaux ProMedium" pitchFamily="2" charset="-94"/>
              </a:defRPr>
            </a:lvl1pPr>
            <a:lvl2pPr>
              <a:defRPr sz="1400"/>
            </a:lvl2pPr>
            <a:lvl3pPr>
              <a:defRPr sz="1400"/>
            </a:lvl3pPr>
            <a:lvl4pPr>
              <a:defRPr sz="1400"/>
            </a:lvl4pPr>
            <a:lvl5pPr>
              <a:defRPr sz="1400"/>
            </a:lvl5pPr>
          </a:lstStyle>
          <a:p>
            <a:pPr lvl="0"/>
            <a:r>
              <a:rPr lang="tr-TR" dirty="0" smtClean="0"/>
              <a:t>Her sununun özeti, birkaç cümle</a:t>
            </a:r>
          </a:p>
          <a:p>
            <a:pPr lvl="0"/>
            <a:r>
              <a:rPr lang="tr-TR" dirty="0" err="1" smtClean="0"/>
              <a:t>Slogonik</a:t>
            </a:r>
            <a:r>
              <a:rPr lang="tr-TR" dirty="0" smtClean="0"/>
              <a:t> cümleler</a:t>
            </a:r>
          </a:p>
        </p:txBody>
      </p:sp>
    </p:spTree>
    <p:extLst>
      <p:ext uri="{BB962C8B-B14F-4D97-AF65-F5344CB8AC3E}">
        <p14:creationId xmlns:p14="http://schemas.microsoft.com/office/powerpoint/2010/main" val="3027077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2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tr/url?sa=i&amp;rct=j&amp;q=&amp;esrc=s&amp;frm=1&amp;source=images&amp;cd=&amp;cad=rja&amp;uact=8&amp;ved=0ahUKEwigprX3nv_LAhUBzRQKHdp5ChcQjRwIBw&amp;url=http://www.sokenarenciyebirligi.com/te-ekkuer.html&amp;psig=AFQjCNGoXqNSNqxkM5wsshJAU6xW7abS8A&amp;ust=146021172320117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3573016"/>
            <a:ext cx="8280920" cy="821953"/>
          </a:xfrm>
        </p:spPr>
        <p:txBody>
          <a:bodyPr>
            <a:normAutofit fontScale="90000"/>
          </a:bodyPr>
          <a:lstStyle/>
          <a:p>
            <a:r>
              <a:rPr lang="tr-TR" dirty="0" smtClean="0"/>
              <a:t>ATILIM ÜNİVERSİTESİ SEMİNERİ</a:t>
            </a:r>
            <a:br>
              <a:rPr lang="tr-TR" dirty="0" smtClean="0"/>
            </a:br>
            <a:endParaRPr lang="tr-TR" dirty="0"/>
          </a:p>
        </p:txBody>
      </p:sp>
      <p:sp>
        <p:nvSpPr>
          <p:cNvPr id="4" name="TextBox 3"/>
          <p:cNvSpPr txBox="1"/>
          <p:nvPr/>
        </p:nvSpPr>
        <p:spPr>
          <a:xfrm>
            <a:off x="539552" y="4653136"/>
            <a:ext cx="7704856" cy="1015663"/>
          </a:xfrm>
          <a:prstGeom prst="rect">
            <a:avLst/>
          </a:prstGeom>
          <a:noFill/>
        </p:spPr>
        <p:txBody>
          <a:bodyPr wrap="square" rtlCol="0">
            <a:spAutoFit/>
          </a:bodyPr>
          <a:lstStyle/>
          <a:p>
            <a:pPr algn="just"/>
            <a:r>
              <a:rPr lang="tr-TR" sz="2000" dirty="0" smtClean="0">
                <a:solidFill>
                  <a:schemeClr val="bg1"/>
                </a:solidFill>
                <a:latin typeface="Aaux ProMedium" panose="00000400000000000000" pitchFamily="2" charset="-94"/>
              </a:rPr>
              <a:t>Deniz HEPKUL, Mustafa Burak BURCU, Güçlü SERT</a:t>
            </a:r>
          </a:p>
          <a:p>
            <a:pPr algn="just"/>
            <a:r>
              <a:rPr lang="tr-TR" sz="2000" dirty="0" smtClean="0">
                <a:solidFill>
                  <a:schemeClr val="bg1"/>
                </a:solidFill>
                <a:latin typeface="Aaux ProMedium" panose="00000400000000000000" pitchFamily="2" charset="-94"/>
              </a:rPr>
              <a:t>SHGM; SHY-66/147 Koordinatörlüğü</a:t>
            </a:r>
          </a:p>
          <a:p>
            <a:pPr algn="just"/>
            <a:r>
              <a:rPr lang="tr-TR" sz="2000" dirty="0" smtClean="0">
                <a:solidFill>
                  <a:schemeClr val="bg1"/>
                </a:solidFill>
                <a:latin typeface="Aaux ProMedium" panose="00000400000000000000" pitchFamily="2" charset="-94"/>
              </a:rPr>
              <a:t>20 Nisan 2016</a:t>
            </a:r>
            <a:endParaRPr lang="tr-TR" sz="2000" dirty="0">
              <a:solidFill>
                <a:schemeClr val="bg1"/>
              </a:solidFill>
              <a:latin typeface="Aaux ProMedium" panose="00000400000000000000" pitchFamily="2" charset="-94"/>
            </a:endParaRPr>
          </a:p>
        </p:txBody>
      </p:sp>
    </p:spTree>
    <p:extLst>
      <p:ext uri="{BB962C8B-B14F-4D97-AF65-F5344CB8AC3E}">
        <p14:creationId xmlns:p14="http://schemas.microsoft.com/office/powerpoint/2010/main" val="260000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6552" y="404664"/>
            <a:ext cx="3970784" cy="504056"/>
          </a:xfrm>
        </p:spPr>
        <p:txBody>
          <a:bodyPr>
            <a:noAutofit/>
          </a:bodyPr>
          <a:lstStyle/>
          <a:p>
            <a:pPr algn="ctr"/>
            <a:r>
              <a:rPr lang="tr-TR" dirty="0" smtClean="0">
                <a:solidFill>
                  <a:schemeClr val="bg2"/>
                </a:solidFill>
                <a:latin typeface="Aaux ProBold"/>
                <a:cs typeface="Times New Roman" pitchFamily="18" charset="0"/>
              </a:rPr>
              <a:t>SHY-66 Lisansı</a:t>
            </a:r>
            <a:endParaRPr lang="en-US" dirty="0">
              <a:solidFill>
                <a:schemeClr val="bg2"/>
              </a:solidFill>
              <a:latin typeface="Times New Roman" pitchFamily="18" charset="0"/>
              <a:cs typeface="Times New Roman" pitchFamily="18" charset="0"/>
            </a:endParaRPr>
          </a:p>
        </p:txBody>
      </p:sp>
      <p:sp>
        <p:nvSpPr>
          <p:cNvPr id="5" name="Metin kutusu 4"/>
          <p:cNvSpPr txBox="1"/>
          <p:nvPr/>
        </p:nvSpPr>
        <p:spPr>
          <a:xfrm>
            <a:off x="683568" y="1554266"/>
            <a:ext cx="7776864" cy="4893647"/>
          </a:xfrm>
          <a:prstGeom prst="rect">
            <a:avLst/>
          </a:prstGeom>
          <a:noFill/>
        </p:spPr>
        <p:txBody>
          <a:bodyPr wrap="square" rtlCol="0">
            <a:spAutoFit/>
          </a:bodyPr>
          <a:lstStyle/>
          <a:p>
            <a:pPr lvl="0"/>
            <a:r>
              <a:rPr lang="tr-TR" sz="1200" b="1" dirty="0">
                <a:effectLst>
                  <a:outerShdw blurRad="38100" dist="38100" dir="2700000" algn="tl">
                    <a:srgbClr val="000000">
                      <a:alpha val="43137"/>
                    </a:srgbClr>
                  </a:outerShdw>
                </a:effectLst>
                <a:cs typeface="Arial" pitchFamily="34" charset="0"/>
              </a:rPr>
              <a:t>Kategori A: Teknisyen</a:t>
            </a:r>
          </a:p>
          <a:p>
            <a:pPr lvl="0"/>
            <a:endParaRPr lang="tr-TR" sz="1200" dirty="0">
              <a:effectLst>
                <a:outerShdw blurRad="38100" dist="38100" dir="2700000" algn="tl">
                  <a:srgbClr val="000000">
                    <a:alpha val="43137"/>
                  </a:srgbClr>
                </a:outerShdw>
              </a:effectLst>
              <a:cs typeface="Arial" pitchFamily="34" charset="0"/>
            </a:endParaRPr>
          </a:p>
          <a:p>
            <a:pPr lvl="1"/>
            <a:r>
              <a:rPr lang="tr-TR" sz="1200" dirty="0">
                <a:cs typeface="Arial" pitchFamily="34" charset="0"/>
              </a:rPr>
              <a:t>A1:	Türbin Motorlu Uçaklar</a:t>
            </a:r>
          </a:p>
          <a:p>
            <a:pPr lvl="1"/>
            <a:endParaRPr lang="tr-TR" sz="1200" dirty="0">
              <a:cs typeface="Arial" pitchFamily="34" charset="0"/>
            </a:endParaRPr>
          </a:p>
          <a:p>
            <a:pPr lvl="1"/>
            <a:r>
              <a:rPr lang="tr-TR" sz="1200" dirty="0">
                <a:cs typeface="Arial" pitchFamily="34" charset="0"/>
              </a:rPr>
              <a:t>A2: 	Piston Motorlu Uçaklar</a:t>
            </a:r>
          </a:p>
          <a:p>
            <a:pPr lvl="1"/>
            <a:endParaRPr lang="tr-TR" sz="1200" dirty="0">
              <a:cs typeface="Arial" pitchFamily="34" charset="0"/>
            </a:endParaRPr>
          </a:p>
          <a:p>
            <a:pPr lvl="1"/>
            <a:r>
              <a:rPr lang="tr-TR" sz="1200" dirty="0">
                <a:cs typeface="Arial" pitchFamily="34" charset="0"/>
              </a:rPr>
              <a:t>A3:	Türbin Motorlu Helikopterler</a:t>
            </a:r>
          </a:p>
          <a:p>
            <a:pPr lvl="1"/>
            <a:endParaRPr lang="tr-TR" sz="1200" dirty="0">
              <a:cs typeface="Arial" pitchFamily="34" charset="0"/>
            </a:endParaRPr>
          </a:p>
          <a:p>
            <a:pPr lvl="1"/>
            <a:r>
              <a:rPr lang="tr-TR" sz="1200" dirty="0">
                <a:cs typeface="Arial" pitchFamily="34" charset="0"/>
              </a:rPr>
              <a:t>A4:	Piston Motorlu Helikopterler</a:t>
            </a:r>
          </a:p>
          <a:p>
            <a:r>
              <a:rPr lang="tr-TR" sz="1200" b="1" dirty="0">
                <a:cs typeface="Arial" pitchFamily="34" charset="0"/>
              </a:rPr>
              <a:t> </a:t>
            </a:r>
            <a:endParaRPr lang="tr-TR" sz="1200" dirty="0">
              <a:cs typeface="Arial" pitchFamily="34" charset="0"/>
            </a:endParaRPr>
          </a:p>
          <a:p>
            <a:pPr lvl="0"/>
            <a:r>
              <a:rPr lang="tr-TR" sz="1200" b="1" dirty="0">
                <a:effectLst>
                  <a:outerShdw blurRad="38100" dist="38100" dir="2700000" algn="tl">
                    <a:srgbClr val="000000">
                      <a:alpha val="43137"/>
                    </a:srgbClr>
                  </a:outerShdw>
                </a:effectLst>
                <a:cs typeface="Arial" pitchFamily="34" charset="0"/>
              </a:rPr>
              <a:t>Kategori B1: Mekanik Teknisyen</a:t>
            </a:r>
          </a:p>
          <a:p>
            <a:pPr lvl="0"/>
            <a:endParaRPr lang="tr-TR" sz="1200" dirty="0">
              <a:effectLst>
                <a:outerShdw blurRad="38100" dist="38100" dir="2700000" algn="tl">
                  <a:srgbClr val="000000">
                    <a:alpha val="43137"/>
                  </a:srgbClr>
                </a:outerShdw>
              </a:effectLst>
              <a:cs typeface="Arial" pitchFamily="34" charset="0"/>
            </a:endParaRPr>
          </a:p>
          <a:p>
            <a:pPr lvl="1">
              <a:buFont typeface="Wingdings" pitchFamily="2" charset="2"/>
              <a:buChar char="ü"/>
            </a:pPr>
            <a:r>
              <a:rPr lang="tr-TR" sz="1200" dirty="0">
                <a:cs typeface="Arial" pitchFamily="34" charset="0"/>
              </a:rPr>
              <a:t>B1.1: 	Türbin Motorlu Uçaklar</a:t>
            </a:r>
          </a:p>
          <a:p>
            <a:pPr lvl="1">
              <a:buFont typeface="Wingdings" pitchFamily="2" charset="2"/>
              <a:buChar char="ü"/>
            </a:pPr>
            <a:endParaRPr lang="tr-TR" sz="1200" dirty="0">
              <a:cs typeface="Arial" pitchFamily="34" charset="0"/>
            </a:endParaRPr>
          </a:p>
          <a:p>
            <a:pPr lvl="1">
              <a:buFont typeface="Wingdings" pitchFamily="2" charset="2"/>
              <a:buChar char="ü"/>
            </a:pPr>
            <a:r>
              <a:rPr lang="tr-TR" sz="1200" dirty="0">
                <a:cs typeface="Arial" pitchFamily="34" charset="0"/>
              </a:rPr>
              <a:t>B1.2: 	Piston Motorlu Uçaklar</a:t>
            </a:r>
          </a:p>
          <a:p>
            <a:pPr lvl="2"/>
            <a:endParaRPr lang="tr-TR" sz="1200" dirty="0">
              <a:cs typeface="Arial" pitchFamily="34" charset="0"/>
            </a:endParaRPr>
          </a:p>
          <a:p>
            <a:pPr lvl="1">
              <a:buFont typeface="Wingdings" pitchFamily="2" charset="2"/>
              <a:buChar char="ü"/>
            </a:pPr>
            <a:r>
              <a:rPr lang="tr-TR" sz="1200" dirty="0">
                <a:cs typeface="Arial" pitchFamily="34" charset="0"/>
              </a:rPr>
              <a:t>B1.3: 	Türbin Motorlu Helikopterler</a:t>
            </a:r>
          </a:p>
          <a:p>
            <a:pPr lvl="1"/>
            <a:endParaRPr lang="tr-TR" sz="1200" dirty="0">
              <a:cs typeface="Arial" pitchFamily="34" charset="0"/>
            </a:endParaRPr>
          </a:p>
          <a:p>
            <a:pPr lvl="1">
              <a:buFont typeface="Wingdings" pitchFamily="2" charset="2"/>
              <a:buChar char="ü"/>
            </a:pPr>
            <a:r>
              <a:rPr lang="tr-TR" sz="1200" dirty="0">
                <a:cs typeface="Arial" pitchFamily="34" charset="0"/>
              </a:rPr>
              <a:t>B1.4: 	Piston Motorlu Helikopterler</a:t>
            </a:r>
          </a:p>
          <a:p>
            <a:r>
              <a:rPr lang="tr-TR" sz="1200" b="1" dirty="0">
                <a:cs typeface="Arial" pitchFamily="34" charset="0"/>
              </a:rPr>
              <a:t> </a:t>
            </a:r>
            <a:endParaRPr lang="tr-TR" sz="1200" dirty="0">
              <a:cs typeface="Arial" pitchFamily="34" charset="0"/>
            </a:endParaRPr>
          </a:p>
          <a:p>
            <a:pPr lvl="0"/>
            <a:r>
              <a:rPr lang="tr-TR" sz="1200" b="1" dirty="0">
                <a:effectLst>
                  <a:outerShdw blurRad="38100" dist="38100" dir="2700000" algn="tl">
                    <a:srgbClr val="000000">
                      <a:alpha val="43137"/>
                    </a:srgbClr>
                  </a:outerShdw>
                </a:effectLst>
                <a:cs typeface="Arial" pitchFamily="34" charset="0"/>
              </a:rPr>
              <a:t>Kategori B2: </a:t>
            </a:r>
            <a:r>
              <a:rPr lang="tr-TR" sz="1200" b="1" dirty="0" err="1">
                <a:effectLst>
                  <a:outerShdw blurRad="38100" dist="38100" dir="2700000" algn="tl">
                    <a:srgbClr val="000000">
                      <a:alpha val="43137"/>
                    </a:srgbClr>
                  </a:outerShdw>
                </a:effectLst>
                <a:cs typeface="Arial" pitchFamily="34" charset="0"/>
              </a:rPr>
              <a:t>Aviyonik</a:t>
            </a:r>
            <a:r>
              <a:rPr lang="tr-TR" sz="1200" b="1" dirty="0">
                <a:effectLst>
                  <a:outerShdw blurRad="38100" dist="38100" dir="2700000" algn="tl">
                    <a:srgbClr val="000000">
                      <a:alpha val="43137"/>
                    </a:srgbClr>
                  </a:outerShdw>
                </a:effectLst>
                <a:cs typeface="Arial" pitchFamily="34" charset="0"/>
              </a:rPr>
              <a:t> </a:t>
            </a:r>
            <a:r>
              <a:rPr lang="tr-TR" sz="1200" b="1" dirty="0" smtClean="0">
                <a:effectLst>
                  <a:outerShdw blurRad="38100" dist="38100" dir="2700000" algn="tl">
                    <a:srgbClr val="000000">
                      <a:alpha val="43137"/>
                    </a:srgbClr>
                  </a:outerShdw>
                </a:effectLst>
                <a:cs typeface="Arial" pitchFamily="34" charset="0"/>
              </a:rPr>
              <a:t>Teknisyen</a:t>
            </a:r>
          </a:p>
          <a:p>
            <a:pPr lvl="0"/>
            <a:endParaRPr lang="tr-TR" sz="1200" b="1" dirty="0" smtClean="0">
              <a:effectLst>
                <a:outerShdw blurRad="38100" dist="38100" dir="2700000" algn="tl">
                  <a:srgbClr val="000000">
                    <a:alpha val="43137"/>
                  </a:srgbClr>
                </a:outerShdw>
              </a:effectLst>
              <a:cs typeface="Arial" pitchFamily="34" charset="0"/>
            </a:endParaRPr>
          </a:p>
          <a:p>
            <a:pPr lvl="0"/>
            <a:r>
              <a:rPr lang="tr-TR" sz="1200" b="1" dirty="0" smtClean="0">
                <a:effectLst>
                  <a:outerShdw blurRad="38100" dist="38100" dir="2700000" algn="tl">
                    <a:srgbClr val="000000">
                      <a:alpha val="43137"/>
                    </a:srgbClr>
                  </a:outerShdw>
                </a:effectLst>
                <a:cs typeface="Arial" pitchFamily="34" charset="0"/>
              </a:rPr>
              <a:t>Kategori B3: Maksimum </a:t>
            </a:r>
            <a:r>
              <a:rPr lang="tr-TR" sz="1200" b="1" dirty="0">
                <a:effectLst>
                  <a:outerShdw blurRad="38100" dist="38100" dir="2700000" algn="tl">
                    <a:srgbClr val="000000">
                      <a:alpha val="43137"/>
                    </a:srgbClr>
                  </a:outerShdw>
                </a:effectLst>
                <a:cs typeface="Arial" pitchFamily="34" charset="0"/>
              </a:rPr>
              <a:t>kalkış ağırlığı 2.000 kg veya daha aşağı olan piston motorlu </a:t>
            </a:r>
            <a:r>
              <a:rPr lang="tr-TR" sz="1200" b="1" dirty="0" smtClean="0">
                <a:effectLst>
                  <a:outerShdw blurRad="38100" dist="38100" dir="2700000" algn="tl">
                    <a:srgbClr val="000000">
                      <a:alpha val="43137"/>
                    </a:srgbClr>
                  </a:outerShdw>
                </a:effectLst>
                <a:cs typeface="Arial" pitchFamily="34" charset="0"/>
              </a:rPr>
              <a:t>kabini </a:t>
            </a:r>
            <a:r>
              <a:rPr lang="tr-TR" sz="1200" b="1" dirty="0">
                <a:effectLst>
                  <a:outerShdw blurRad="38100" dist="38100" dir="2700000" algn="tl">
                    <a:srgbClr val="000000">
                      <a:alpha val="43137"/>
                    </a:srgbClr>
                  </a:outerShdw>
                </a:effectLst>
                <a:cs typeface="Arial" pitchFamily="34" charset="0"/>
              </a:rPr>
              <a:t>basınçlandırılmayan </a:t>
            </a:r>
            <a:r>
              <a:rPr lang="tr-TR" sz="1200" b="1" dirty="0" smtClean="0">
                <a:effectLst>
                  <a:outerShdw blurRad="38100" dist="38100" dir="2700000" algn="tl">
                    <a:srgbClr val="000000">
                      <a:alpha val="43137"/>
                    </a:srgbClr>
                  </a:outerShdw>
                </a:effectLst>
                <a:cs typeface="Arial" pitchFamily="34" charset="0"/>
              </a:rPr>
              <a:t>uçaklar</a:t>
            </a:r>
            <a:endParaRPr lang="tr-TR" sz="1200" b="1" dirty="0">
              <a:effectLst>
                <a:outerShdw blurRad="38100" dist="38100" dir="2700000" algn="tl">
                  <a:srgbClr val="000000">
                    <a:alpha val="43137"/>
                  </a:srgbClr>
                </a:outerShdw>
              </a:effectLst>
              <a:cs typeface="Arial" pitchFamily="34" charset="0"/>
            </a:endParaRPr>
          </a:p>
          <a:p>
            <a:r>
              <a:rPr lang="tr-TR" sz="1200" b="1" dirty="0">
                <a:cs typeface="Arial" pitchFamily="34" charset="0"/>
              </a:rPr>
              <a:t> </a:t>
            </a:r>
            <a:endParaRPr lang="tr-TR" sz="1200" dirty="0">
              <a:cs typeface="Arial" pitchFamily="34" charset="0"/>
            </a:endParaRPr>
          </a:p>
          <a:p>
            <a:pPr lvl="0"/>
            <a:r>
              <a:rPr lang="tr-TR" sz="1200" b="1" dirty="0">
                <a:effectLst>
                  <a:outerShdw blurRad="38100" dist="38100" dir="2700000" algn="tl">
                    <a:srgbClr val="000000">
                      <a:alpha val="43137"/>
                    </a:srgbClr>
                  </a:outerShdw>
                </a:effectLst>
                <a:cs typeface="Arial" pitchFamily="34" charset="0"/>
              </a:rPr>
              <a:t>Kategori C: Yetkili Üs Bakım Personeli</a:t>
            </a:r>
            <a:endParaRPr lang="tr-TR" sz="1200" dirty="0">
              <a:effectLst>
                <a:outerShdw blurRad="38100" dist="38100" dir="2700000" algn="tl">
                  <a:srgbClr val="000000">
                    <a:alpha val="43137"/>
                  </a:srgbClr>
                </a:outerShdw>
              </a:effectLst>
              <a:cs typeface="Arial" pitchFamily="34" charset="0"/>
            </a:endParaRPr>
          </a:p>
          <a:p>
            <a:endParaRPr lang="tr-TR" sz="1200" dirty="0"/>
          </a:p>
        </p:txBody>
      </p:sp>
      <p:sp>
        <p:nvSpPr>
          <p:cNvPr id="6" name="Metin kutusu 5"/>
          <p:cNvSpPr txBox="1"/>
          <p:nvPr/>
        </p:nvSpPr>
        <p:spPr>
          <a:xfrm>
            <a:off x="5724128" y="1844824"/>
            <a:ext cx="2736304"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710635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7280" y="440760"/>
            <a:ext cx="4834880" cy="828000"/>
          </a:xfrm>
        </p:spPr>
        <p:txBody>
          <a:bodyPr/>
          <a:lstStyle/>
          <a:p>
            <a:r>
              <a:rPr lang="tr-TR" dirty="0" smtClean="0"/>
              <a:t>SHY-66 Lisansı</a:t>
            </a:r>
            <a:endParaRPr lang="tr-TR" dirty="0"/>
          </a:p>
        </p:txBody>
      </p:sp>
      <p:sp>
        <p:nvSpPr>
          <p:cNvPr id="6" name="İçerik Yer Tutucusu 5"/>
          <p:cNvSpPr>
            <a:spLocks noGrp="1"/>
          </p:cNvSpPr>
          <p:nvPr>
            <p:ph sz="quarter" idx="15"/>
          </p:nvPr>
        </p:nvSpPr>
        <p:spPr/>
        <p:txBody>
          <a:bodyPr/>
          <a:lstStyle/>
          <a:p>
            <a:pPr marL="0" indent="0" algn="just">
              <a:buNone/>
            </a:pPr>
            <a:r>
              <a:rPr lang="tr-TR" dirty="0" smtClean="0">
                <a:effectLst>
                  <a:outerShdw blurRad="38100" dist="38100" dir="2700000" algn="tl">
                    <a:srgbClr val="000000">
                      <a:alpha val="43137"/>
                    </a:srgbClr>
                  </a:outerShdw>
                </a:effectLst>
                <a:latin typeface="Aaux ProBold"/>
                <a:cs typeface="Arial" pitchFamily="34" charset="0"/>
              </a:rPr>
              <a:t>	</a:t>
            </a:r>
          </a:p>
          <a:p>
            <a:pPr marL="0" indent="0" algn="just">
              <a:buNone/>
            </a:pPr>
            <a:endParaRPr lang="tr-TR" dirty="0">
              <a:effectLst>
                <a:outerShdw blurRad="38100" dist="38100" dir="2700000" algn="tl">
                  <a:srgbClr val="000000">
                    <a:alpha val="43137"/>
                  </a:srgbClr>
                </a:outerShdw>
              </a:effectLst>
              <a:latin typeface="Aaux ProBold"/>
              <a:cs typeface="Arial" pitchFamily="34" charset="0"/>
            </a:endParaRPr>
          </a:p>
          <a:p>
            <a:pPr marL="0" indent="0" algn="just">
              <a:buNone/>
            </a:pPr>
            <a:r>
              <a:rPr lang="tr-TR" dirty="0" smtClean="0">
                <a:effectLst>
                  <a:outerShdw blurRad="38100" dist="38100" dir="2700000" algn="tl">
                    <a:srgbClr val="000000">
                      <a:alpha val="43137"/>
                    </a:srgbClr>
                  </a:outerShdw>
                </a:effectLst>
                <a:latin typeface="Aaux ProBold"/>
                <a:cs typeface="Arial" pitchFamily="34" charset="0"/>
              </a:rPr>
              <a:t>	Kategori </a:t>
            </a:r>
            <a:r>
              <a:rPr lang="tr-TR" dirty="0">
                <a:effectLst>
                  <a:outerShdw blurRad="38100" dist="38100" dir="2700000" algn="tl">
                    <a:srgbClr val="000000">
                      <a:alpha val="43137"/>
                    </a:srgbClr>
                  </a:outerShdw>
                </a:effectLst>
                <a:latin typeface="Aaux ProBold"/>
                <a:cs typeface="Arial" pitchFamily="34" charset="0"/>
              </a:rPr>
              <a:t>A</a:t>
            </a:r>
          </a:p>
          <a:p>
            <a:pPr algn="just"/>
            <a:endParaRPr lang="tr-TR" dirty="0">
              <a:latin typeface="Aaux ProBold"/>
              <a:cs typeface="Arial" pitchFamily="34" charset="0"/>
            </a:endParaRPr>
          </a:p>
          <a:p>
            <a:pPr lvl="1" algn="just">
              <a:buFont typeface="Wingdings" pitchFamily="2" charset="2"/>
              <a:buChar char="ü"/>
            </a:pPr>
            <a:r>
              <a:rPr lang="tr-TR" dirty="0">
                <a:latin typeface="Aaux ProBold"/>
                <a:cs typeface="Arial" pitchFamily="34" charset="0"/>
              </a:rPr>
              <a:t>Yetkilendirme belgesindeki sınırlar içinde, lisans sahibinin bizzat yaptığı plânlı küçük hat bakım ve basit arıza giderme işlemleri sonrasında bakım çıkış sertifikası düzenleyebilme </a:t>
            </a:r>
            <a:r>
              <a:rPr lang="tr-TR" dirty="0" smtClean="0">
                <a:latin typeface="Aaux ProBold"/>
                <a:cs typeface="Arial" pitchFamily="34" charset="0"/>
              </a:rPr>
              <a:t>yetkisi</a:t>
            </a:r>
            <a:endParaRPr lang="tr-TR" dirty="0">
              <a:latin typeface="Aaux ProBold"/>
              <a:cs typeface="Arial" pitchFamily="34" charset="0"/>
            </a:endParaRPr>
          </a:p>
        </p:txBody>
      </p:sp>
    </p:spTree>
    <p:extLst>
      <p:ext uri="{BB962C8B-B14F-4D97-AF65-F5344CB8AC3E}">
        <p14:creationId xmlns:p14="http://schemas.microsoft.com/office/powerpoint/2010/main" val="3352494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7280" y="440760"/>
            <a:ext cx="4834880" cy="828000"/>
          </a:xfrm>
        </p:spPr>
        <p:txBody>
          <a:bodyPr/>
          <a:lstStyle/>
          <a:p>
            <a:r>
              <a:rPr lang="tr-TR" dirty="0" smtClean="0"/>
              <a:t>SHY-66 Lisansı</a:t>
            </a:r>
            <a:endParaRPr lang="tr-TR" dirty="0"/>
          </a:p>
        </p:txBody>
      </p:sp>
      <p:sp>
        <p:nvSpPr>
          <p:cNvPr id="3" name="İçerik Yer Tutucusu 2"/>
          <p:cNvSpPr>
            <a:spLocks noGrp="1"/>
          </p:cNvSpPr>
          <p:nvPr>
            <p:ph sz="quarter" idx="15"/>
          </p:nvPr>
        </p:nvSpPr>
        <p:spPr>
          <a:xfrm>
            <a:off x="755576" y="1268412"/>
            <a:ext cx="7704212" cy="4464843"/>
          </a:xfrm>
        </p:spPr>
        <p:txBody>
          <a:bodyPr>
            <a:normAutofit fontScale="92500" lnSpcReduction="10000"/>
          </a:bodyPr>
          <a:lstStyle/>
          <a:p>
            <a:pPr marL="0" indent="0" algn="just">
              <a:buNone/>
            </a:pPr>
            <a:r>
              <a:rPr lang="tr-TR" dirty="0" smtClean="0">
                <a:effectLst>
                  <a:outerShdw blurRad="38100" dist="38100" dir="2700000" algn="tl">
                    <a:srgbClr val="000000">
                      <a:alpha val="43137"/>
                    </a:srgbClr>
                  </a:outerShdw>
                </a:effectLst>
                <a:latin typeface="Aaux ProBold"/>
                <a:cs typeface="Arial" pitchFamily="34" charset="0"/>
              </a:rPr>
              <a:t>	Kategori B1</a:t>
            </a:r>
          </a:p>
          <a:p>
            <a:pPr algn="just"/>
            <a:endParaRPr lang="tr-TR" sz="2100" dirty="0" smtClean="0">
              <a:latin typeface="Aaux ProBold"/>
              <a:cs typeface="Arial" pitchFamily="34" charset="0"/>
            </a:endParaRPr>
          </a:p>
          <a:p>
            <a:pPr algn="just">
              <a:buFont typeface="Wingdings" pitchFamily="2" charset="2"/>
              <a:buChar char="ü"/>
            </a:pPr>
            <a:r>
              <a:rPr lang="tr-TR" sz="2100" dirty="0" smtClean="0">
                <a:latin typeface="Aaux ProBold"/>
                <a:cs typeface="Arial" pitchFamily="34" charset="0"/>
              </a:rPr>
              <a:t>İlgili A alt kategorisinin imtiyazlarını doğrudan kullanma</a:t>
            </a:r>
          </a:p>
          <a:p>
            <a:pPr algn="just"/>
            <a:endParaRPr lang="tr-TR" sz="2100" dirty="0" smtClean="0">
              <a:latin typeface="Aaux ProBold"/>
              <a:cs typeface="Arial" pitchFamily="34" charset="0"/>
            </a:endParaRPr>
          </a:p>
          <a:p>
            <a:pPr lvl="0" algn="just">
              <a:buFont typeface="Wingdings" pitchFamily="2" charset="2"/>
              <a:buChar char="ü"/>
            </a:pPr>
            <a:r>
              <a:rPr lang="tr-TR" sz="2100" dirty="0" smtClean="0">
                <a:latin typeface="Aaux ProBold"/>
                <a:cs typeface="Arial" pitchFamily="34" charset="0"/>
              </a:rPr>
              <a:t>Lisansında bulunan hava aracı tipleri kapsamıyla sınırlı olmak kaydıyla aşağıda belirtilen konularda hem bakım çıkış sertifikası düzenleyebilme </a:t>
            </a:r>
            <a:r>
              <a:rPr lang="tr-TR" sz="2100" dirty="0" err="1" smtClean="0">
                <a:latin typeface="Aaux ProBold"/>
                <a:cs typeface="Arial" pitchFamily="34" charset="0"/>
              </a:rPr>
              <a:t>hemde</a:t>
            </a:r>
            <a:r>
              <a:rPr lang="tr-TR" sz="2100" dirty="0" smtClean="0">
                <a:latin typeface="Aaux ProBold"/>
                <a:cs typeface="Arial" pitchFamily="34" charset="0"/>
              </a:rPr>
              <a:t> B1 destek personeli olarak çalışabilme</a:t>
            </a:r>
          </a:p>
          <a:p>
            <a:pPr marL="0" indent="0" algn="just">
              <a:buNone/>
            </a:pPr>
            <a:endParaRPr lang="tr-TR" sz="2100" dirty="0" smtClean="0">
              <a:latin typeface="Aaux ProBold"/>
              <a:cs typeface="Arial" pitchFamily="34" charset="0"/>
            </a:endParaRPr>
          </a:p>
          <a:p>
            <a:pPr lvl="1" algn="just">
              <a:buFont typeface="Wingdings" pitchFamily="2" charset="2"/>
              <a:buChar char="§"/>
            </a:pPr>
            <a:r>
              <a:rPr lang="tr-TR" sz="2100" dirty="0" smtClean="0">
                <a:latin typeface="Aaux ProBold"/>
                <a:cs typeface="Arial" pitchFamily="34" charset="0"/>
              </a:rPr>
              <a:t>Hava aracının yapısı, güç üniteleri, mekanik ve elektrik sistemleri üzerinde bakım faaliyetleri yapma</a:t>
            </a:r>
          </a:p>
          <a:p>
            <a:pPr marL="457200" lvl="1" indent="0" algn="just">
              <a:buNone/>
            </a:pPr>
            <a:endParaRPr lang="tr-TR" sz="2100" dirty="0" smtClean="0">
              <a:latin typeface="Aaux ProBold"/>
              <a:cs typeface="Arial" pitchFamily="34" charset="0"/>
            </a:endParaRPr>
          </a:p>
          <a:p>
            <a:pPr lvl="1" algn="just">
              <a:buFont typeface="Wingdings" pitchFamily="2" charset="2"/>
              <a:buChar char="§"/>
            </a:pPr>
            <a:r>
              <a:rPr lang="tr-TR" sz="2100" dirty="0" smtClean="0">
                <a:latin typeface="Aaux ProBold"/>
                <a:cs typeface="Arial" pitchFamily="34" charset="0"/>
              </a:rPr>
              <a:t>Arıza tespiti ve arıza giderme işlemleri hariç, faal olup olmadığının tespit edilmesi amacıyla sadece basit testler gerektiren </a:t>
            </a:r>
            <a:r>
              <a:rPr lang="tr-TR" sz="2100" dirty="0" err="1" smtClean="0">
                <a:latin typeface="Aaux ProBold"/>
                <a:cs typeface="Arial" pitchFamily="34" charset="0"/>
              </a:rPr>
              <a:t>aviyonik</a:t>
            </a:r>
            <a:r>
              <a:rPr lang="tr-TR" sz="2100" dirty="0" smtClean="0">
                <a:latin typeface="Aaux ProBold"/>
                <a:cs typeface="Arial" pitchFamily="34" charset="0"/>
              </a:rPr>
              <a:t> sistemler üzerinde çalışma</a:t>
            </a:r>
          </a:p>
        </p:txBody>
      </p:sp>
    </p:spTree>
    <p:extLst>
      <p:ext uri="{BB962C8B-B14F-4D97-AF65-F5344CB8AC3E}">
        <p14:creationId xmlns:p14="http://schemas.microsoft.com/office/powerpoint/2010/main" val="4106255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7280" y="440760"/>
            <a:ext cx="4834880" cy="828000"/>
          </a:xfrm>
        </p:spPr>
        <p:txBody>
          <a:bodyPr/>
          <a:lstStyle/>
          <a:p>
            <a:r>
              <a:rPr lang="tr-TR" dirty="0" smtClean="0"/>
              <a:t>SHY-66 Lisansı</a:t>
            </a:r>
            <a:endParaRPr lang="tr-TR" dirty="0"/>
          </a:p>
        </p:txBody>
      </p:sp>
      <p:sp>
        <p:nvSpPr>
          <p:cNvPr id="3" name="İçerik Yer Tutucusu 2"/>
          <p:cNvSpPr>
            <a:spLocks noGrp="1"/>
          </p:cNvSpPr>
          <p:nvPr>
            <p:ph sz="quarter" idx="15"/>
          </p:nvPr>
        </p:nvSpPr>
        <p:spPr>
          <a:xfrm>
            <a:off x="755576" y="1268412"/>
            <a:ext cx="7704212" cy="4680867"/>
          </a:xfrm>
        </p:spPr>
        <p:txBody>
          <a:bodyPr>
            <a:normAutofit fontScale="70000" lnSpcReduction="20000"/>
          </a:bodyPr>
          <a:lstStyle/>
          <a:p>
            <a:pPr marL="0" indent="0">
              <a:buNone/>
            </a:pPr>
            <a:r>
              <a:rPr lang="tr-TR" dirty="0" smtClean="0">
                <a:effectLst>
                  <a:outerShdw blurRad="38100" dist="38100" dir="2700000" algn="tl">
                    <a:srgbClr val="000000">
                      <a:alpha val="43137"/>
                    </a:srgbClr>
                  </a:outerShdw>
                </a:effectLst>
                <a:latin typeface="Aaux ProBold"/>
                <a:cs typeface="Arial" pitchFamily="34" charset="0"/>
              </a:rPr>
              <a:t>	</a:t>
            </a:r>
          </a:p>
          <a:p>
            <a:pPr marL="0" indent="0">
              <a:buNone/>
            </a:pPr>
            <a:r>
              <a:rPr lang="tr-TR" dirty="0">
                <a:effectLst>
                  <a:outerShdw blurRad="38100" dist="38100" dir="2700000" algn="tl">
                    <a:srgbClr val="000000">
                      <a:alpha val="43137"/>
                    </a:srgbClr>
                  </a:outerShdw>
                </a:effectLst>
                <a:latin typeface="Aaux ProBold"/>
                <a:cs typeface="Arial" pitchFamily="34" charset="0"/>
              </a:rPr>
              <a:t>	</a:t>
            </a:r>
            <a:r>
              <a:rPr lang="tr-TR" dirty="0" smtClean="0">
                <a:effectLst>
                  <a:outerShdw blurRad="38100" dist="38100" dir="2700000" algn="tl">
                    <a:srgbClr val="000000">
                      <a:alpha val="43137"/>
                    </a:srgbClr>
                  </a:outerShdw>
                </a:effectLst>
                <a:latin typeface="Aaux ProBold"/>
                <a:cs typeface="Arial" pitchFamily="34" charset="0"/>
              </a:rPr>
              <a:t>Kategori </a:t>
            </a:r>
            <a:r>
              <a:rPr lang="tr-TR" dirty="0">
                <a:effectLst>
                  <a:outerShdw blurRad="38100" dist="38100" dir="2700000" algn="tl">
                    <a:srgbClr val="000000">
                      <a:alpha val="43137"/>
                    </a:srgbClr>
                  </a:outerShdw>
                </a:effectLst>
                <a:latin typeface="Aaux ProBold"/>
                <a:cs typeface="Arial" pitchFamily="34" charset="0"/>
              </a:rPr>
              <a:t>B2</a:t>
            </a:r>
          </a:p>
          <a:p>
            <a:endParaRPr lang="tr-TR" sz="2100" dirty="0">
              <a:latin typeface="Aaux ProBold"/>
              <a:cs typeface="Arial" pitchFamily="34" charset="0"/>
            </a:endParaRPr>
          </a:p>
          <a:p>
            <a:pPr lvl="0">
              <a:buFont typeface="Wingdings" pitchFamily="2" charset="2"/>
              <a:buChar char="ü"/>
            </a:pPr>
            <a:r>
              <a:rPr lang="tr-TR" dirty="0">
                <a:latin typeface="Aaux ProBold"/>
              </a:rPr>
              <a:t>Lisansında bulunan hava aracı tipleri kapsamıyla sınırlı olmak kaydıyla aşağıda belirtilen konularda hem bakım çıkış sertifikası düzenleyebilme </a:t>
            </a:r>
            <a:r>
              <a:rPr lang="tr-TR" dirty="0" err="1">
                <a:latin typeface="Aaux ProBold"/>
              </a:rPr>
              <a:t>hemde</a:t>
            </a:r>
            <a:r>
              <a:rPr lang="tr-TR" dirty="0">
                <a:latin typeface="Aaux ProBold"/>
              </a:rPr>
              <a:t> B2 destek personeli olarak çalışabilme</a:t>
            </a:r>
          </a:p>
          <a:p>
            <a:endParaRPr lang="tr-TR" dirty="0">
              <a:latin typeface="Aaux ProBold"/>
            </a:endParaRPr>
          </a:p>
          <a:p>
            <a:pPr lvl="1">
              <a:buFont typeface="Wingdings" pitchFamily="2" charset="2"/>
              <a:buChar char="§"/>
            </a:pPr>
            <a:r>
              <a:rPr lang="tr-TR" sz="2400" dirty="0" err="1">
                <a:latin typeface="Aaux ProBold"/>
              </a:rPr>
              <a:t>Aviyonik</a:t>
            </a:r>
            <a:r>
              <a:rPr lang="tr-TR" sz="2400" dirty="0">
                <a:latin typeface="Aaux ProBold"/>
              </a:rPr>
              <a:t> ve elektrik sistemleri üzerinde bakım yapma</a:t>
            </a:r>
          </a:p>
          <a:p>
            <a:pPr lvl="1"/>
            <a:endParaRPr lang="tr-TR" sz="2400" dirty="0">
              <a:latin typeface="Aaux ProBold"/>
            </a:endParaRPr>
          </a:p>
          <a:p>
            <a:pPr lvl="1">
              <a:buFont typeface="Wingdings" pitchFamily="2" charset="2"/>
              <a:buChar char="§"/>
            </a:pPr>
            <a:r>
              <a:rPr lang="tr-TR" sz="2400" dirty="0">
                <a:latin typeface="Aaux ProBold"/>
              </a:rPr>
              <a:t>Güç üniteleri ve mekanik sistemler üzerindeki elektrik ve </a:t>
            </a:r>
            <a:r>
              <a:rPr lang="tr-TR" sz="2400" dirty="0" err="1">
                <a:latin typeface="Aaux ProBold"/>
              </a:rPr>
              <a:t>aviyonik</a:t>
            </a:r>
            <a:r>
              <a:rPr lang="tr-TR" sz="2400" dirty="0">
                <a:latin typeface="Aaux ProBold"/>
              </a:rPr>
              <a:t> sistemleri ilgilendiren işlemler ile söz konusu sistemlerin mekanik kısımlarının faal olup olmadıklarının tespiti için gerekli sadece basit testler içeren işlemleri yapma</a:t>
            </a:r>
          </a:p>
          <a:p>
            <a:endParaRPr lang="tr-TR" dirty="0">
              <a:latin typeface="Aaux ProBold"/>
            </a:endParaRPr>
          </a:p>
          <a:p>
            <a:pPr lvl="0">
              <a:buFont typeface="Wingdings" pitchFamily="2" charset="2"/>
              <a:buChar char="ü"/>
            </a:pPr>
            <a:r>
              <a:rPr lang="tr-TR" dirty="0">
                <a:latin typeface="Aaux ProBold"/>
              </a:rPr>
              <a:t>Yetkilendirme belgesindeki sınırlar içinde, plânlı küçük hat bakım ve basit arıza giderme işlemleri</a:t>
            </a:r>
          </a:p>
          <a:p>
            <a:endParaRPr lang="tr-TR" dirty="0">
              <a:latin typeface="Aaux ProBold"/>
            </a:endParaRPr>
          </a:p>
          <a:p>
            <a:pPr lvl="0">
              <a:buFont typeface="Wingdings" pitchFamily="2" charset="2"/>
              <a:buChar char="ü"/>
            </a:pPr>
            <a:r>
              <a:rPr lang="tr-TR" dirty="0">
                <a:latin typeface="Aaux ProBold"/>
              </a:rPr>
              <a:t>Kategori B2 lisansı hiçbir A alt kategorisini </a:t>
            </a:r>
            <a:r>
              <a:rPr lang="tr-TR" dirty="0" smtClean="0">
                <a:latin typeface="Aaux ProBold"/>
              </a:rPr>
              <a:t>içermez</a:t>
            </a:r>
            <a:endParaRPr lang="tr-TR" dirty="0">
              <a:latin typeface="Aaux ProBold"/>
            </a:endParaRPr>
          </a:p>
        </p:txBody>
      </p:sp>
    </p:spTree>
    <p:extLst>
      <p:ext uri="{BB962C8B-B14F-4D97-AF65-F5344CB8AC3E}">
        <p14:creationId xmlns:p14="http://schemas.microsoft.com/office/powerpoint/2010/main" val="4106255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7280" y="440760"/>
            <a:ext cx="4834880" cy="828000"/>
          </a:xfrm>
        </p:spPr>
        <p:txBody>
          <a:bodyPr/>
          <a:lstStyle/>
          <a:p>
            <a:r>
              <a:rPr lang="tr-TR" dirty="0" smtClean="0"/>
              <a:t>SHY-66 Lisansı</a:t>
            </a:r>
            <a:endParaRPr lang="tr-TR" dirty="0"/>
          </a:p>
        </p:txBody>
      </p:sp>
      <p:sp>
        <p:nvSpPr>
          <p:cNvPr id="3" name="İçerik Yer Tutucusu 2"/>
          <p:cNvSpPr>
            <a:spLocks noGrp="1"/>
          </p:cNvSpPr>
          <p:nvPr>
            <p:ph sz="quarter" idx="15"/>
          </p:nvPr>
        </p:nvSpPr>
        <p:spPr>
          <a:xfrm>
            <a:off x="755576" y="1268412"/>
            <a:ext cx="7704212" cy="4752875"/>
          </a:xfrm>
        </p:spPr>
        <p:txBody>
          <a:bodyPr>
            <a:normAutofit/>
          </a:bodyPr>
          <a:lstStyle/>
          <a:p>
            <a:pPr marL="0" indent="0">
              <a:buNone/>
            </a:pPr>
            <a:r>
              <a:rPr lang="tr-TR" dirty="0" smtClean="0">
                <a:effectLst>
                  <a:outerShdw blurRad="38100" dist="38100" dir="2700000" algn="tl">
                    <a:srgbClr val="000000">
                      <a:alpha val="43137"/>
                    </a:srgbClr>
                  </a:outerShdw>
                </a:effectLst>
                <a:latin typeface="Aaux ProBold"/>
                <a:cs typeface="Arial" pitchFamily="34" charset="0"/>
              </a:rPr>
              <a:t>	Kategori B3 (MTOW&lt;2000kg &amp; No </a:t>
            </a:r>
            <a:r>
              <a:rPr lang="tr-TR" dirty="0" err="1" smtClean="0">
                <a:effectLst>
                  <a:outerShdw blurRad="38100" dist="38100" dir="2700000" algn="tl">
                    <a:srgbClr val="000000">
                      <a:alpha val="43137"/>
                    </a:srgbClr>
                  </a:outerShdw>
                </a:effectLst>
                <a:latin typeface="Aaux ProBold"/>
                <a:cs typeface="Arial" pitchFamily="34" charset="0"/>
              </a:rPr>
              <a:t>pressure</a:t>
            </a:r>
            <a:r>
              <a:rPr lang="tr-TR" dirty="0" smtClean="0">
                <a:effectLst>
                  <a:outerShdw blurRad="38100" dist="38100" dir="2700000" algn="tl">
                    <a:srgbClr val="000000">
                      <a:alpha val="43137"/>
                    </a:srgbClr>
                  </a:outerShdw>
                </a:effectLst>
                <a:latin typeface="Aaux ProBold"/>
                <a:cs typeface="Arial" pitchFamily="34" charset="0"/>
              </a:rPr>
              <a:t>)</a:t>
            </a:r>
            <a:endParaRPr lang="tr-TR" dirty="0">
              <a:effectLst>
                <a:outerShdw blurRad="38100" dist="38100" dir="2700000" algn="tl">
                  <a:srgbClr val="000000">
                    <a:alpha val="43137"/>
                  </a:srgbClr>
                </a:outerShdw>
              </a:effectLst>
              <a:latin typeface="Aaux ProBold"/>
              <a:cs typeface="Arial" pitchFamily="34" charset="0"/>
            </a:endParaRPr>
          </a:p>
          <a:p>
            <a:pPr marL="0" indent="0">
              <a:buNone/>
            </a:pPr>
            <a:endParaRPr lang="tr-TR" sz="2100" dirty="0">
              <a:latin typeface="Aaux ProBold"/>
              <a:cs typeface="Arial" pitchFamily="34" charset="0"/>
            </a:endParaRPr>
          </a:p>
          <a:p>
            <a:pPr lvl="0">
              <a:buFont typeface="Wingdings" pitchFamily="2" charset="2"/>
              <a:buChar char="ü"/>
            </a:pPr>
            <a:r>
              <a:rPr lang="tr-TR" dirty="0">
                <a:latin typeface="Aaux ProBold"/>
                <a:cs typeface="Arial" pitchFamily="34" charset="0"/>
              </a:rPr>
              <a:t>Aşağıdaki konularda hem bakım çıkış sertifikası düzenleyebilme </a:t>
            </a:r>
            <a:r>
              <a:rPr lang="tr-TR" dirty="0" err="1">
                <a:latin typeface="Aaux ProBold"/>
                <a:cs typeface="Arial" pitchFamily="34" charset="0"/>
              </a:rPr>
              <a:t>hemde</a:t>
            </a:r>
            <a:r>
              <a:rPr lang="tr-TR" dirty="0">
                <a:latin typeface="Aaux ProBold"/>
                <a:cs typeface="Arial" pitchFamily="34" charset="0"/>
              </a:rPr>
              <a:t> B3 destek personeli olarak </a:t>
            </a:r>
            <a:r>
              <a:rPr lang="tr-TR" dirty="0" smtClean="0">
                <a:latin typeface="Aaux ProBold"/>
                <a:cs typeface="Arial" pitchFamily="34" charset="0"/>
              </a:rPr>
              <a:t>çalışabilme</a:t>
            </a:r>
          </a:p>
          <a:p>
            <a:pPr marL="0" lvl="0" indent="0">
              <a:buNone/>
            </a:pPr>
            <a:endParaRPr lang="tr-TR" dirty="0">
              <a:latin typeface="Aaux ProBold"/>
              <a:cs typeface="Arial" pitchFamily="34" charset="0"/>
            </a:endParaRPr>
          </a:p>
          <a:p>
            <a:pPr lvl="1">
              <a:buFont typeface="Wingdings" pitchFamily="2" charset="2"/>
              <a:buChar char="§"/>
            </a:pPr>
            <a:r>
              <a:rPr lang="tr-TR" dirty="0">
                <a:latin typeface="Aaux ProBold"/>
                <a:cs typeface="Arial" pitchFamily="34" charset="0"/>
              </a:rPr>
              <a:t>Uçağın yapısı, güç üniteleri, mekanik ve elektrik sistemleri üzerinde bakım faaliyetleri yapma</a:t>
            </a:r>
          </a:p>
          <a:p>
            <a:endParaRPr lang="tr-TR" dirty="0">
              <a:latin typeface="Aaux ProBold"/>
              <a:cs typeface="Arial" pitchFamily="34" charset="0"/>
            </a:endParaRPr>
          </a:p>
          <a:p>
            <a:pPr lvl="1">
              <a:buFont typeface="Wingdings" pitchFamily="2" charset="2"/>
              <a:buChar char="§"/>
            </a:pPr>
            <a:r>
              <a:rPr lang="tr-TR" dirty="0">
                <a:latin typeface="Aaux ProBold"/>
                <a:cs typeface="Arial" pitchFamily="34" charset="0"/>
              </a:rPr>
              <a:t>Arıza tespiti ve arıza giderme işlemleri hariç, faal olup olmadıklarının tespit edilmesi amacıyla sadece basit testler gerektiren </a:t>
            </a:r>
            <a:r>
              <a:rPr lang="tr-TR" dirty="0" err="1">
                <a:latin typeface="Aaux ProBold"/>
                <a:cs typeface="Arial" pitchFamily="34" charset="0"/>
              </a:rPr>
              <a:t>aviyonik</a:t>
            </a:r>
            <a:r>
              <a:rPr lang="tr-TR" dirty="0">
                <a:latin typeface="Aaux ProBold"/>
                <a:cs typeface="Arial" pitchFamily="34" charset="0"/>
              </a:rPr>
              <a:t> sistemler üzerinde </a:t>
            </a:r>
            <a:r>
              <a:rPr lang="tr-TR" dirty="0" smtClean="0">
                <a:latin typeface="Aaux ProBold"/>
                <a:cs typeface="Arial" pitchFamily="34" charset="0"/>
              </a:rPr>
              <a:t>çalışma</a:t>
            </a:r>
            <a:endParaRPr lang="tr-TR" dirty="0">
              <a:latin typeface="Aaux ProBold"/>
              <a:cs typeface="Arial" pitchFamily="34" charset="0"/>
            </a:endParaRPr>
          </a:p>
        </p:txBody>
      </p:sp>
    </p:spTree>
    <p:extLst>
      <p:ext uri="{BB962C8B-B14F-4D97-AF65-F5344CB8AC3E}">
        <p14:creationId xmlns:p14="http://schemas.microsoft.com/office/powerpoint/2010/main" val="4106255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7280" y="440760"/>
            <a:ext cx="4834880" cy="828000"/>
          </a:xfrm>
        </p:spPr>
        <p:txBody>
          <a:bodyPr/>
          <a:lstStyle/>
          <a:p>
            <a:r>
              <a:rPr lang="tr-TR" dirty="0" smtClean="0"/>
              <a:t>SHY-66 Lisansı</a:t>
            </a:r>
            <a:endParaRPr lang="tr-TR" dirty="0"/>
          </a:p>
        </p:txBody>
      </p:sp>
      <p:sp>
        <p:nvSpPr>
          <p:cNvPr id="3" name="İçerik Yer Tutucusu 2"/>
          <p:cNvSpPr>
            <a:spLocks noGrp="1"/>
          </p:cNvSpPr>
          <p:nvPr>
            <p:ph sz="quarter" idx="15"/>
          </p:nvPr>
        </p:nvSpPr>
        <p:spPr/>
        <p:txBody>
          <a:bodyPr/>
          <a:lstStyle/>
          <a:p>
            <a:pPr marL="0" indent="0">
              <a:buNone/>
            </a:pPr>
            <a:endParaRPr lang="tr-TR" sz="3200" dirty="0" smtClean="0">
              <a:effectLst>
                <a:outerShdw blurRad="38100" dist="38100" dir="2700000" algn="tl">
                  <a:srgbClr val="000000">
                    <a:alpha val="43137"/>
                  </a:srgbClr>
                </a:outerShdw>
              </a:effectLst>
              <a:latin typeface="Aaux ProBold"/>
              <a:cs typeface="Arial" pitchFamily="34" charset="0"/>
            </a:endParaRPr>
          </a:p>
          <a:p>
            <a:pPr marL="0" indent="0">
              <a:buNone/>
            </a:pPr>
            <a:r>
              <a:rPr lang="tr-TR" sz="3200" dirty="0">
                <a:effectLst>
                  <a:outerShdw blurRad="38100" dist="38100" dir="2700000" algn="tl">
                    <a:srgbClr val="000000">
                      <a:alpha val="43137"/>
                    </a:srgbClr>
                  </a:outerShdw>
                </a:effectLst>
                <a:latin typeface="Aaux ProBold"/>
                <a:cs typeface="Arial" pitchFamily="34" charset="0"/>
              </a:rPr>
              <a:t>	</a:t>
            </a:r>
            <a:r>
              <a:rPr lang="tr-TR" sz="3200" dirty="0" smtClean="0">
                <a:effectLst>
                  <a:outerShdw blurRad="38100" dist="38100" dir="2700000" algn="tl">
                    <a:srgbClr val="000000">
                      <a:alpha val="43137"/>
                    </a:srgbClr>
                  </a:outerShdw>
                </a:effectLst>
                <a:latin typeface="Aaux ProBold"/>
                <a:cs typeface="Arial" pitchFamily="34" charset="0"/>
              </a:rPr>
              <a:t>Kategori </a:t>
            </a:r>
            <a:r>
              <a:rPr lang="tr-TR" sz="3200" dirty="0">
                <a:effectLst>
                  <a:outerShdw blurRad="38100" dist="38100" dir="2700000" algn="tl">
                    <a:srgbClr val="000000">
                      <a:alpha val="43137"/>
                    </a:srgbClr>
                  </a:outerShdw>
                </a:effectLst>
                <a:latin typeface="Aaux ProBold"/>
                <a:cs typeface="Arial" pitchFamily="34" charset="0"/>
              </a:rPr>
              <a:t>C</a:t>
            </a:r>
          </a:p>
          <a:p>
            <a:endParaRPr lang="tr-TR" sz="3200" dirty="0">
              <a:latin typeface="Aaux ProBold"/>
              <a:cs typeface="Arial" pitchFamily="34" charset="0"/>
            </a:endParaRPr>
          </a:p>
          <a:p>
            <a:pPr lvl="0">
              <a:buFont typeface="Wingdings" pitchFamily="2" charset="2"/>
              <a:buChar char="ü"/>
            </a:pPr>
            <a:r>
              <a:rPr lang="tr-TR" dirty="0">
                <a:latin typeface="Aaux ProBold"/>
                <a:cs typeface="Arial" pitchFamily="34" charset="0"/>
              </a:rPr>
              <a:t>Üs bakımı sonrasında hava aracının bütünü için bakım çıkış </a:t>
            </a:r>
            <a:r>
              <a:rPr lang="tr-TR" dirty="0" smtClean="0">
                <a:latin typeface="Aaux ProBold"/>
                <a:cs typeface="Arial" pitchFamily="34" charset="0"/>
              </a:rPr>
              <a:t>sertifikası düzenleme yetkisi</a:t>
            </a:r>
            <a:endParaRPr lang="tr-TR" dirty="0">
              <a:latin typeface="Aaux ProBold"/>
              <a:cs typeface="Arial" pitchFamily="34" charset="0"/>
            </a:endParaRPr>
          </a:p>
        </p:txBody>
      </p:sp>
    </p:spTree>
    <p:extLst>
      <p:ext uri="{BB962C8B-B14F-4D97-AF65-F5344CB8AC3E}">
        <p14:creationId xmlns:p14="http://schemas.microsoft.com/office/powerpoint/2010/main" val="4106255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SHY-66 Lisansı</a:t>
            </a:r>
            <a:endParaRPr lang="tr-TR" dirty="0"/>
          </a:p>
        </p:txBody>
      </p:sp>
      <p:sp>
        <p:nvSpPr>
          <p:cNvPr id="3" name="İçerik Yer Tutucusu 2"/>
          <p:cNvSpPr>
            <a:spLocks noGrp="1"/>
          </p:cNvSpPr>
          <p:nvPr>
            <p:ph sz="quarter" idx="15"/>
          </p:nvPr>
        </p:nvSpPr>
        <p:spPr/>
        <p:txBody>
          <a:bodyPr/>
          <a:lstStyle/>
          <a:p>
            <a:pPr marL="0" indent="0">
              <a:buNone/>
            </a:pPr>
            <a:r>
              <a:rPr lang="tr-TR" dirty="0" smtClean="0"/>
              <a:t>Lisans almak için;</a:t>
            </a:r>
          </a:p>
          <a:p>
            <a:pPr marL="0" indent="0">
              <a:buNone/>
            </a:pPr>
            <a:endParaRPr lang="tr-TR" dirty="0"/>
          </a:p>
          <a:p>
            <a:pPr>
              <a:buFont typeface="Wingdings" panose="05000000000000000000" pitchFamily="2" charset="2"/>
              <a:buChar char="ü"/>
            </a:pPr>
            <a:r>
              <a:rPr lang="tr-TR" dirty="0" smtClean="0"/>
              <a:t>18 yaşını doldurmak</a:t>
            </a:r>
          </a:p>
          <a:p>
            <a:pPr>
              <a:buFont typeface="Wingdings" panose="05000000000000000000" pitchFamily="2" charset="2"/>
              <a:buChar char="ü"/>
            </a:pPr>
            <a:r>
              <a:rPr lang="tr-TR" dirty="0" smtClean="0"/>
              <a:t>Temel bilgi gerekliliklerini sağlamak</a:t>
            </a:r>
          </a:p>
          <a:p>
            <a:pPr>
              <a:buFont typeface="Wingdings" panose="05000000000000000000" pitchFamily="2" charset="2"/>
              <a:buChar char="ü"/>
            </a:pPr>
            <a:r>
              <a:rPr lang="tr-TR" dirty="0" smtClean="0"/>
              <a:t>Gerekli bakım deneyimini tamamlamak</a:t>
            </a:r>
          </a:p>
          <a:p>
            <a:pPr>
              <a:buFont typeface="Wingdings" panose="05000000000000000000" pitchFamily="2" charset="2"/>
              <a:buChar char="ü"/>
            </a:pPr>
            <a:r>
              <a:rPr lang="tr-TR" dirty="0" smtClean="0"/>
              <a:t>İngilizce dil yeterliliği şartını sağlamak</a:t>
            </a:r>
            <a:endParaRPr lang="tr-TR" dirty="0"/>
          </a:p>
        </p:txBody>
      </p:sp>
    </p:spTree>
    <p:extLst>
      <p:ext uri="{BB962C8B-B14F-4D97-AF65-F5344CB8AC3E}">
        <p14:creationId xmlns:p14="http://schemas.microsoft.com/office/powerpoint/2010/main" val="160534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5797152" cy="828000"/>
          </a:xfrm>
        </p:spPr>
        <p:txBody>
          <a:bodyPr>
            <a:noAutofit/>
          </a:bodyPr>
          <a:lstStyle/>
          <a:p>
            <a:pPr algn="ctr"/>
            <a:r>
              <a:rPr lang="tr-TR" sz="3200" dirty="0" smtClean="0">
                <a:solidFill>
                  <a:schemeClr val="bg2"/>
                </a:solidFill>
              </a:rPr>
              <a:t>Temel Bilgi Gereklilikleri</a:t>
            </a:r>
            <a:endParaRPr lang="tr-TR" sz="3200" dirty="0">
              <a:solidFill>
                <a:schemeClr val="bg2"/>
              </a:solidFill>
            </a:endParaRPr>
          </a:p>
        </p:txBody>
      </p:sp>
      <p:graphicFrame>
        <p:nvGraphicFramePr>
          <p:cNvPr id="4" name="8 Tablo"/>
          <p:cNvGraphicFramePr>
            <a:graphicFrameLocks noGrp="1"/>
          </p:cNvGraphicFramePr>
          <p:nvPr>
            <p:extLst>
              <p:ext uri="{D42A27DB-BD31-4B8C-83A1-F6EECF244321}">
                <p14:modId xmlns:p14="http://schemas.microsoft.com/office/powerpoint/2010/main" val="142595362"/>
              </p:ext>
            </p:extLst>
          </p:nvPr>
        </p:nvGraphicFramePr>
        <p:xfrm>
          <a:off x="755576" y="1628800"/>
          <a:ext cx="7560840" cy="3882640"/>
        </p:xfrm>
        <a:graphic>
          <a:graphicData uri="http://schemas.openxmlformats.org/drawingml/2006/table">
            <a:tbl>
              <a:tblPr/>
              <a:tblGrid>
                <a:gridCol w="425475"/>
                <a:gridCol w="2652794"/>
                <a:gridCol w="587669"/>
                <a:gridCol w="3894902"/>
              </a:tblGrid>
              <a:tr h="511712">
                <a:tc gridSpan="4">
                  <a:txBody>
                    <a:bodyPr/>
                    <a:lstStyle/>
                    <a:p>
                      <a:pPr>
                        <a:spcAft>
                          <a:spcPts val="0"/>
                        </a:spcAft>
                      </a:pPr>
                      <a:r>
                        <a:rPr lang="tr-TR" sz="1200" b="1" dirty="0">
                          <a:latin typeface="Calibri"/>
                          <a:ea typeface="Times New Roman"/>
                          <a:cs typeface="Times New Roman"/>
                        </a:rPr>
                        <a:t>Modüller</a:t>
                      </a:r>
                      <a:endParaRPr lang="tr-TR" sz="1200" dirty="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81556">
                <a:tc>
                  <a:txBody>
                    <a:bodyPr/>
                    <a:lstStyle/>
                    <a:p>
                      <a:pPr>
                        <a:spcAft>
                          <a:spcPts val="0"/>
                        </a:spcAft>
                      </a:pPr>
                      <a:r>
                        <a:rPr lang="tr-TR" sz="1200">
                          <a:solidFill>
                            <a:srgbClr val="000000"/>
                          </a:solidFill>
                          <a:latin typeface="Arial"/>
                          <a:ea typeface="Times New Roman"/>
                          <a:cs typeface="Times New Roman"/>
                        </a:rPr>
                        <a:t>1</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Matematik</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solidFill>
                            <a:srgbClr val="000000"/>
                          </a:solidFill>
                          <a:latin typeface="Arial"/>
                          <a:ea typeface="Times New Roman"/>
                          <a:cs typeface="Times New Roman"/>
                        </a:rPr>
                        <a:t>10</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Havacılık Kuralları</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200">
                          <a:solidFill>
                            <a:srgbClr val="000000"/>
                          </a:solidFill>
                          <a:latin typeface="Arial"/>
                          <a:ea typeface="Times New Roman"/>
                          <a:cs typeface="Times New Roman"/>
                        </a:rPr>
                        <a:t>2</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Fizik</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11A</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Türbin Motorlu Uçak Aerodinamiği, Yapı ve Sistemleri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200">
                          <a:solidFill>
                            <a:srgbClr val="000000"/>
                          </a:solidFill>
                          <a:latin typeface="Arial"/>
                          <a:ea typeface="Times New Roman"/>
                          <a:cs typeface="Times New Roman"/>
                        </a:rPr>
                        <a:t>3</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Temel Elektrik</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11B</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Piston Motorlu Uçak Aerodinamiği, Yapı ve Sistemleri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200">
                          <a:solidFill>
                            <a:srgbClr val="000000"/>
                          </a:solidFill>
                          <a:latin typeface="Arial"/>
                          <a:ea typeface="Times New Roman"/>
                          <a:cs typeface="Times New Roman"/>
                        </a:rPr>
                        <a:t>4</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Temel Elektronik</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11C</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Piston Motorlu Uçak Aerodinamiği, Yapı ve Sistemleri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200">
                          <a:solidFill>
                            <a:srgbClr val="000000"/>
                          </a:solidFill>
                          <a:latin typeface="Arial"/>
                          <a:ea typeface="Times New Roman"/>
                          <a:cs typeface="Times New Roman"/>
                        </a:rPr>
                        <a:t>5</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Dijital Teknik/ Elektronik Alet Sistemleri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solidFill>
                            <a:srgbClr val="000000"/>
                          </a:solidFill>
                          <a:latin typeface="Arial"/>
                          <a:ea typeface="Times New Roman"/>
                          <a:cs typeface="Times New Roman"/>
                        </a:rPr>
                        <a:t>12</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Helikopter Aerodinamiği, Yapı ve Sistemleri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58">
                <a:tc>
                  <a:txBody>
                    <a:bodyPr/>
                    <a:lstStyle/>
                    <a:p>
                      <a:pPr>
                        <a:spcAft>
                          <a:spcPts val="0"/>
                        </a:spcAft>
                      </a:pPr>
                      <a:r>
                        <a:rPr lang="tr-TR" sz="1200">
                          <a:solidFill>
                            <a:srgbClr val="000000"/>
                          </a:solidFill>
                          <a:latin typeface="Arial"/>
                          <a:ea typeface="Times New Roman"/>
                          <a:cs typeface="Times New Roman"/>
                        </a:rPr>
                        <a:t>6</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Malzeme ve Donanım</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solidFill>
                            <a:srgbClr val="000000"/>
                          </a:solidFill>
                          <a:latin typeface="Arial"/>
                          <a:ea typeface="Times New Roman"/>
                          <a:cs typeface="Times New Roman"/>
                        </a:rPr>
                        <a:t>13</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Hava Aracı Aerodinamiği, Yapı ve Sistemleri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200">
                          <a:latin typeface="Arial"/>
                          <a:ea typeface="Times New Roman"/>
                          <a:cs typeface="Times New Roman"/>
                        </a:rPr>
                        <a:t>7A</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Bakım Uygulamaları</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solidFill>
                            <a:srgbClr val="000000"/>
                          </a:solidFill>
                          <a:latin typeface="Arial"/>
                          <a:ea typeface="Times New Roman"/>
                          <a:cs typeface="Times New Roman"/>
                        </a:rPr>
                        <a:t>14</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İtki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200">
                          <a:latin typeface="Arial"/>
                          <a:ea typeface="Times New Roman"/>
                          <a:cs typeface="Times New Roman"/>
                        </a:rPr>
                        <a:t>7B</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Bakım Uygulamaları</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solidFill>
                            <a:srgbClr val="000000"/>
                          </a:solidFill>
                          <a:latin typeface="Arial"/>
                          <a:ea typeface="Times New Roman"/>
                          <a:cs typeface="Times New Roman"/>
                        </a:rPr>
                        <a:t>15</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Gaz Türbinli Motorlar</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200">
                          <a:solidFill>
                            <a:srgbClr val="000000"/>
                          </a:solidFill>
                          <a:latin typeface="Arial"/>
                          <a:ea typeface="Times New Roman"/>
                          <a:cs typeface="Times New Roman"/>
                        </a:rPr>
                        <a:t>8</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Temel Aerodinamik</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solidFill>
                            <a:srgbClr val="000000"/>
                          </a:solidFill>
                          <a:latin typeface="Arial"/>
                          <a:ea typeface="Times New Roman"/>
                          <a:cs typeface="Times New Roman"/>
                        </a:rPr>
                        <a:t>16</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Pistonlu Motorlar</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200">
                          <a:latin typeface="Arial"/>
                          <a:ea typeface="Times New Roman"/>
                          <a:cs typeface="Times New Roman"/>
                        </a:rPr>
                        <a:t>9A</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İnsan Faktörleri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17A</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Pervane</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56">
                <a:tc>
                  <a:txBody>
                    <a:bodyPr/>
                    <a:lstStyle/>
                    <a:p>
                      <a:pPr>
                        <a:spcAft>
                          <a:spcPts val="0"/>
                        </a:spcAft>
                      </a:pPr>
                      <a:r>
                        <a:rPr lang="tr-TR" sz="1200">
                          <a:latin typeface="Arial"/>
                          <a:ea typeface="Times New Roman"/>
                          <a:cs typeface="Times New Roman"/>
                        </a:rPr>
                        <a:t>9B</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İnsan Faktörleri</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a:latin typeface="Arial"/>
                          <a:ea typeface="Times New Roman"/>
                          <a:cs typeface="Times New Roman"/>
                        </a:rPr>
                        <a:t>17B</a:t>
                      </a:r>
                      <a:endParaRPr lang="tr-TR" sz="120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200" dirty="0">
                          <a:latin typeface="Arial"/>
                          <a:ea typeface="Times New Roman"/>
                          <a:cs typeface="Times New Roman"/>
                        </a:rPr>
                        <a:t>Pervane</a:t>
                      </a:r>
                      <a:endParaRPr lang="tr-TR" sz="1200" dirty="0">
                        <a:latin typeface="Calibri"/>
                        <a:ea typeface="Calibri"/>
                        <a:cs typeface="Times New Roman"/>
                      </a:endParaRPr>
                    </a:p>
                  </a:txBody>
                  <a:tcPr marL="39978" marR="399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4214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5797152" cy="828000"/>
          </a:xfrm>
        </p:spPr>
        <p:txBody>
          <a:bodyPr>
            <a:noAutofit/>
          </a:bodyPr>
          <a:lstStyle/>
          <a:p>
            <a:pPr algn="ctr"/>
            <a:r>
              <a:rPr lang="tr-TR" sz="3200" dirty="0" smtClean="0">
                <a:solidFill>
                  <a:schemeClr val="bg2"/>
                </a:solidFill>
              </a:rPr>
              <a:t>Temel Bilgi Gereklilikleri</a:t>
            </a:r>
            <a:endParaRPr lang="tr-TR" sz="3200" dirty="0">
              <a:solidFill>
                <a:schemeClr val="bg2"/>
              </a:solidFill>
            </a:endParaRPr>
          </a:p>
        </p:txBody>
      </p:sp>
      <p:pic>
        <p:nvPicPr>
          <p:cNvPr id="5" name="Picture 1"/>
          <p:cNvPicPr>
            <a:picLocks noGrp="1"/>
          </p:cNvPicPr>
          <p:nvPr>
            <p:ph sz="quarter" idx="15"/>
          </p:nvPr>
        </p:nvPicPr>
        <p:blipFill>
          <a:blip r:embed="rId2" cstate="print"/>
          <a:srcRect/>
          <a:stretch>
            <a:fillRect/>
          </a:stretch>
        </p:blipFill>
        <p:spPr bwMode="auto">
          <a:xfrm>
            <a:off x="107504" y="1174034"/>
            <a:ext cx="8892480" cy="5661248"/>
          </a:xfrm>
          <a:prstGeom prst="rect">
            <a:avLst/>
          </a:prstGeom>
          <a:noFill/>
          <a:ln w="9525">
            <a:noFill/>
            <a:miter lim="800000"/>
            <a:headEnd/>
            <a:tailEnd/>
          </a:ln>
        </p:spPr>
      </p:pic>
    </p:spTree>
    <p:extLst>
      <p:ext uri="{BB962C8B-B14F-4D97-AF65-F5344CB8AC3E}">
        <p14:creationId xmlns:p14="http://schemas.microsoft.com/office/powerpoint/2010/main" val="2106944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Deneyim Gereklilikleri</a:t>
            </a:r>
            <a:endParaRPr lang="tr-TR" dirty="0"/>
          </a:p>
        </p:txBody>
      </p:sp>
      <p:sp>
        <p:nvSpPr>
          <p:cNvPr id="3" name="İçerik Yer Tutucusu 2"/>
          <p:cNvSpPr>
            <a:spLocks noGrp="1"/>
          </p:cNvSpPr>
          <p:nvPr>
            <p:ph sz="quarter" idx="15"/>
          </p:nvPr>
        </p:nvSpPr>
        <p:spPr/>
        <p:txBody>
          <a:bodyPr/>
          <a:lstStyle/>
          <a:p>
            <a:pPr marL="0" indent="0" algn="ctr">
              <a:buNone/>
            </a:pPr>
            <a:endParaRPr lang="tr-TR" dirty="0" smtClean="0"/>
          </a:p>
          <a:p>
            <a:pPr marL="0" indent="0" algn="ctr">
              <a:buNone/>
            </a:pPr>
            <a:endParaRPr lang="tr-TR" dirty="0"/>
          </a:p>
          <a:p>
            <a:pPr marL="0" indent="0" algn="ctr">
              <a:buNone/>
            </a:pPr>
            <a:r>
              <a:rPr lang="tr-TR" dirty="0" smtClean="0"/>
              <a:t>Deneyim şartları, sahip olunan eğitim ve statülere göre değişiklik göstermektedir. Bu değişikliklerin ana sebebi kişinin almış olduğu temel eğitimdir. Bu kapsamda lisans almak için 3 farklı yol sıralayabiliriz: </a:t>
            </a:r>
            <a:endParaRPr lang="tr-TR" dirty="0"/>
          </a:p>
        </p:txBody>
      </p:sp>
      <p:sp>
        <p:nvSpPr>
          <p:cNvPr id="4" name="Metin Yer Tutucusu 3"/>
          <p:cNvSpPr>
            <a:spLocks noGrp="1"/>
          </p:cNvSpPr>
          <p:nvPr>
            <p:ph type="body" sz="quarter" idx="16"/>
          </p:nvPr>
        </p:nvSpPr>
        <p:spPr/>
        <p:txBody>
          <a:bodyPr/>
          <a:lstStyle/>
          <a:p>
            <a:endParaRPr lang="tr-TR"/>
          </a:p>
        </p:txBody>
      </p:sp>
    </p:spTree>
    <p:extLst>
      <p:ext uri="{BB962C8B-B14F-4D97-AF65-F5344CB8AC3E}">
        <p14:creationId xmlns:p14="http://schemas.microsoft.com/office/powerpoint/2010/main" val="23345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04664"/>
            <a:ext cx="4834880" cy="720080"/>
          </a:xfrm>
        </p:spPr>
        <p:txBody>
          <a:bodyPr/>
          <a:lstStyle/>
          <a:p>
            <a:r>
              <a:rPr lang="tr-TR" dirty="0" smtClean="0"/>
              <a:t>TEŞEKKÜR</a:t>
            </a:r>
            <a:endParaRPr lang="tr-TR" dirty="0"/>
          </a:p>
        </p:txBody>
      </p:sp>
      <p:sp>
        <p:nvSpPr>
          <p:cNvPr id="3" name="2 İçerik Yer Tutucusu"/>
          <p:cNvSpPr>
            <a:spLocks noGrp="1"/>
          </p:cNvSpPr>
          <p:nvPr>
            <p:ph sz="quarter" idx="15"/>
          </p:nvPr>
        </p:nvSpPr>
        <p:spPr>
          <a:xfrm>
            <a:off x="1835696" y="1916832"/>
            <a:ext cx="6696744" cy="792435"/>
          </a:xfrm>
        </p:spPr>
        <p:txBody>
          <a:bodyPr>
            <a:normAutofit/>
          </a:bodyPr>
          <a:lstStyle/>
          <a:p>
            <a:pPr>
              <a:buNone/>
            </a:pPr>
            <a:r>
              <a:rPr lang="tr-TR" dirty="0" smtClean="0"/>
              <a:t>At5350 Üniversite’sine çok teşekkür ediyoruz.</a:t>
            </a:r>
          </a:p>
        </p:txBody>
      </p:sp>
      <p:pic>
        <p:nvPicPr>
          <p:cNvPr id="3074" name="Picture 2" descr="http://www.sokenarenciyebirligi.com/images/tesekkur_ederiz.png">
            <a:hlinkClick r:id="rId2"/>
          </p:cNvPr>
          <p:cNvPicPr>
            <a:picLocks noChangeAspect="1" noChangeArrowheads="1"/>
          </p:cNvPicPr>
          <p:nvPr/>
        </p:nvPicPr>
        <p:blipFill>
          <a:blip r:embed="rId3" cstate="print"/>
          <a:srcRect/>
          <a:stretch>
            <a:fillRect/>
          </a:stretch>
        </p:blipFill>
        <p:spPr bwMode="auto">
          <a:xfrm>
            <a:off x="2123728" y="3356992"/>
            <a:ext cx="5184576" cy="2691088"/>
          </a:xfrm>
          <a:prstGeom prst="rect">
            <a:avLst/>
          </a:prstGeom>
          <a:noFill/>
        </p:spPr>
      </p:pic>
    </p:spTree>
    <p:extLst>
      <p:ext uri="{BB962C8B-B14F-4D97-AF65-F5344CB8AC3E}">
        <p14:creationId xmlns:p14="http://schemas.microsoft.com/office/powerpoint/2010/main" val="302070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4834880" cy="648072"/>
          </a:xfrm>
        </p:spPr>
        <p:txBody>
          <a:bodyPr/>
          <a:lstStyle/>
          <a:p>
            <a:r>
              <a:rPr lang="tr-TR" dirty="0" smtClean="0"/>
              <a:t>1. yol</a:t>
            </a:r>
            <a:endParaRPr lang="tr-TR" dirty="0"/>
          </a:p>
        </p:txBody>
      </p:sp>
      <p:pic>
        <p:nvPicPr>
          <p:cNvPr id="73730" name="Picture 2"/>
          <p:cNvPicPr>
            <a:picLocks noGrp="1" noChangeAspect="1" noChangeArrowheads="1"/>
          </p:cNvPicPr>
          <p:nvPr>
            <p:ph sz="quarter" idx="15"/>
          </p:nvPr>
        </p:nvPicPr>
        <p:blipFill>
          <a:blip r:embed="rId2" cstate="print"/>
          <a:srcRect/>
          <a:stretch>
            <a:fillRect/>
          </a:stretch>
        </p:blipFill>
        <p:spPr bwMode="auto">
          <a:xfrm>
            <a:off x="1187624" y="1340421"/>
            <a:ext cx="6859277" cy="4392835"/>
          </a:xfrm>
          <a:prstGeom prst="rect">
            <a:avLst/>
          </a:prstGeom>
          <a:noFill/>
          <a:ln w="9525">
            <a:noFill/>
            <a:miter lim="800000"/>
            <a:headEnd/>
            <a:tailEnd/>
          </a:ln>
        </p:spPr>
      </p:pic>
      <p:pic>
        <p:nvPicPr>
          <p:cNvPr id="73732" name="Picture 4" descr="http://www.firstnews.co.uk/site_data/images/my_way_logo_4ba25469423e2_510930f9d30cb.jpeg"/>
          <p:cNvPicPr>
            <a:picLocks noChangeAspect="1" noChangeArrowheads="1"/>
          </p:cNvPicPr>
          <p:nvPr/>
        </p:nvPicPr>
        <p:blipFill>
          <a:blip r:embed="rId3" cstate="print"/>
          <a:srcRect/>
          <a:stretch>
            <a:fillRect/>
          </a:stretch>
        </p:blipFill>
        <p:spPr bwMode="auto">
          <a:xfrm>
            <a:off x="2555776" y="5921896"/>
            <a:ext cx="2498010" cy="936104"/>
          </a:xfrm>
          <a:prstGeom prst="rect">
            <a:avLst/>
          </a:prstGeom>
          <a:noFill/>
        </p:spPr>
      </p:pic>
      <p:pic>
        <p:nvPicPr>
          <p:cNvPr id="73736" name="Picture 8" descr="http://thumbs.dreamstime.com/x/human-hand-book-logo-23917921.jpg"/>
          <p:cNvPicPr>
            <a:picLocks noChangeAspect="1" noChangeArrowheads="1"/>
          </p:cNvPicPr>
          <p:nvPr/>
        </p:nvPicPr>
        <p:blipFill>
          <a:blip r:embed="rId4" cstate="print"/>
          <a:srcRect/>
          <a:stretch>
            <a:fillRect/>
          </a:stretch>
        </p:blipFill>
        <p:spPr bwMode="auto">
          <a:xfrm>
            <a:off x="179512" y="4725144"/>
            <a:ext cx="1459185" cy="1957200"/>
          </a:xfrm>
          <a:prstGeom prst="rect">
            <a:avLst/>
          </a:prstGeom>
          <a:noFill/>
        </p:spPr>
      </p:pic>
    </p:spTree>
    <p:extLst>
      <p:ext uri="{BB962C8B-B14F-4D97-AF65-F5344CB8AC3E}">
        <p14:creationId xmlns:p14="http://schemas.microsoft.com/office/powerpoint/2010/main" val="2400242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 yol</a:t>
            </a:r>
            <a:endParaRPr lang="tr-TR" dirty="0"/>
          </a:p>
        </p:txBody>
      </p:sp>
      <p:pic>
        <p:nvPicPr>
          <p:cNvPr id="74755" name="Picture 3"/>
          <p:cNvPicPr>
            <a:picLocks noChangeAspect="1" noChangeArrowheads="1"/>
          </p:cNvPicPr>
          <p:nvPr/>
        </p:nvPicPr>
        <p:blipFill>
          <a:blip r:embed="rId3" cstate="print"/>
          <a:srcRect/>
          <a:stretch>
            <a:fillRect/>
          </a:stretch>
        </p:blipFill>
        <p:spPr bwMode="auto">
          <a:xfrm>
            <a:off x="611560" y="1268760"/>
            <a:ext cx="7939616" cy="4041428"/>
          </a:xfrm>
          <a:prstGeom prst="rect">
            <a:avLst/>
          </a:prstGeom>
          <a:noFill/>
          <a:ln w="9525">
            <a:noFill/>
            <a:miter lim="800000"/>
            <a:headEnd/>
            <a:tailEnd/>
          </a:ln>
        </p:spPr>
      </p:pic>
      <p:pic>
        <p:nvPicPr>
          <p:cNvPr id="74757" name="Picture 5" descr="http://www.haberimport.com/d/news/14065.jpg"/>
          <p:cNvPicPr>
            <a:picLocks noChangeAspect="1" noChangeArrowheads="1"/>
          </p:cNvPicPr>
          <p:nvPr/>
        </p:nvPicPr>
        <p:blipFill>
          <a:blip r:embed="rId4" cstate="print"/>
          <a:srcRect/>
          <a:stretch>
            <a:fillRect/>
          </a:stretch>
        </p:blipFill>
        <p:spPr bwMode="auto">
          <a:xfrm>
            <a:off x="323528" y="5157192"/>
            <a:ext cx="1777380" cy="1356734"/>
          </a:xfrm>
          <a:prstGeom prst="rect">
            <a:avLst/>
          </a:prstGeom>
          <a:noFill/>
        </p:spPr>
      </p:pic>
    </p:spTree>
    <p:extLst>
      <p:ext uri="{BB962C8B-B14F-4D97-AF65-F5344CB8AC3E}">
        <p14:creationId xmlns:p14="http://schemas.microsoft.com/office/powerpoint/2010/main" val="397503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4834880" cy="648072"/>
          </a:xfrm>
        </p:spPr>
        <p:txBody>
          <a:bodyPr/>
          <a:lstStyle/>
          <a:p>
            <a:r>
              <a:rPr lang="tr-TR" dirty="0" smtClean="0"/>
              <a:t>3. yol</a:t>
            </a:r>
            <a:endParaRPr lang="tr-TR" dirty="0"/>
          </a:p>
        </p:txBody>
      </p:sp>
      <p:pic>
        <p:nvPicPr>
          <p:cNvPr id="1026" name="Picture 2" descr="C:\Users\user\Desktop\11.03.2014\images-1.jpg"/>
          <p:cNvPicPr>
            <a:picLocks noChangeAspect="1" noChangeArrowheads="1"/>
          </p:cNvPicPr>
          <p:nvPr/>
        </p:nvPicPr>
        <p:blipFill>
          <a:blip r:embed="rId2" cstate="print"/>
          <a:srcRect/>
          <a:stretch>
            <a:fillRect/>
          </a:stretch>
        </p:blipFill>
        <p:spPr bwMode="auto">
          <a:xfrm>
            <a:off x="179512" y="4919086"/>
            <a:ext cx="1452314" cy="1938914"/>
          </a:xfrm>
          <a:prstGeom prst="rect">
            <a:avLst/>
          </a:prstGeom>
          <a:noFill/>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2" y="1233487"/>
            <a:ext cx="7800975" cy="4391025"/>
          </a:xfrm>
          <a:prstGeom prst="rect">
            <a:avLst/>
          </a:prstGeom>
        </p:spPr>
      </p:pic>
    </p:spTree>
    <p:extLst>
      <p:ext uri="{BB962C8B-B14F-4D97-AF65-F5344CB8AC3E}">
        <p14:creationId xmlns:p14="http://schemas.microsoft.com/office/powerpoint/2010/main" val="34374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Deneyim Gereklilikleri</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982840534"/>
              </p:ext>
            </p:extLst>
          </p:nvPr>
        </p:nvGraphicFramePr>
        <p:xfrm>
          <a:off x="683568" y="1556792"/>
          <a:ext cx="7776865" cy="3024333"/>
        </p:xfrm>
        <a:graphic>
          <a:graphicData uri="http://schemas.openxmlformats.org/drawingml/2006/table">
            <a:tbl>
              <a:tblPr>
                <a:tableStyleId>{5C22544A-7EE6-4342-B048-85BDC9FD1C3A}</a:tableStyleId>
              </a:tblPr>
              <a:tblGrid>
                <a:gridCol w="1584176"/>
                <a:gridCol w="1798885"/>
                <a:gridCol w="2021483"/>
                <a:gridCol w="2372321"/>
              </a:tblGrid>
              <a:tr h="1008111">
                <a:tc>
                  <a:txBody>
                    <a:bodyPr/>
                    <a:lstStyle/>
                    <a:p>
                      <a:pPr algn="l" fontAlgn="ctr"/>
                      <a:r>
                        <a:rPr lang="tr-TR" sz="1800" u="none" strike="noStrike" dirty="0">
                          <a:effectLst/>
                        </a:rPr>
                        <a:t>Kategoriler</a:t>
                      </a:r>
                      <a:endParaRPr lang="tr-TR" sz="1800" b="1" i="0" u="none" strike="noStrike" dirty="0">
                        <a:solidFill>
                          <a:srgbClr val="000000"/>
                        </a:solidFill>
                        <a:effectLst/>
                        <a:latin typeface="Calibri"/>
                      </a:endParaRPr>
                    </a:p>
                  </a:txBody>
                  <a:tcPr marL="9525" marR="9525" marT="9525" marB="0" anchor="ctr">
                    <a:solidFill>
                      <a:schemeClr val="tx2">
                        <a:lumMod val="40000"/>
                        <a:lumOff val="60000"/>
                      </a:schemeClr>
                    </a:solidFill>
                  </a:tcPr>
                </a:tc>
                <a:tc>
                  <a:txBody>
                    <a:bodyPr/>
                    <a:lstStyle/>
                    <a:p>
                      <a:pPr algn="l" fontAlgn="ctr"/>
                      <a:r>
                        <a:rPr lang="tr-TR" sz="1800" u="none" strike="noStrike" dirty="0">
                          <a:effectLst/>
                        </a:rPr>
                        <a:t>Temel Eğitimi Bulunmayan</a:t>
                      </a:r>
                      <a:endParaRPr lang="tr-TR" sz="1800" b="1" i="0" u="none" strike="noStrike" dirty="0">
                        <a:solidFill>
                          <a:srgbClr val="000000"/>
                        </a:solidFill>
                        <a:effectLst/>
                        <a:latin typeface="Calibri"/>
                      </a:endParaRPr>
                    </a:p>
                  </a:txBody>
                  <a:tcPr marL="9525" marR="9525" marT="9525" marB="0" anchor="ctr">
                    <a:solidFill>
                      <a:schemeClr val="bg1">
                        <a:lumMod val="75000"/>
                      </a:schemeClr>
                    </a:solidFill>
                  </a:tcPr>
                </a:tc>
                <a:tc>
                  <a:txBody>
                    <a:bodyPr/>
                    <a:lstStyle/>
                    <a:p>
                      <a:pPr algn="l" fontAlgn="ctr"/>
                      <a:r>
                        <a:rPr lang="tr-TR" sz="1800" u="none" strike="noStrike" dirty="0">
                          <a:effectLst/>
                        </a:rPr>
                        <a:t>Kalifiye Personel Sayılan</a:t>
                      </a:r>
                      <a:endParaRPr lang="tr-TR" sz="1800" b="1"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l" fontAlgn="ctr"/>
                      <a:r>
                        <a:rPr lang="tr-TR" sz="1800" u="none" strike="noStrike" dirty="0">
                          <a:effectLst/>
                        </a:rPr>
                        <a:t>147  Okulundan </a:t>
                      </a:r>
                      <a:r>
                        <a:rPr lang="tr-TR" sz="1800" u="none" strike="noStrike" dirty="0" smtClean="0">
                          <a:effectLst/>
                        </a:rPr>
                        <a:t>Mezun </a:t>
                      </a:r>
                      <a:r>
                        <a:rPr lang="tr-TR" sz="1800" u="none" strike="noStrike" dirty="0">
                          <a:effectLst/>
                        </a:rPr>
                        <a:t>olan</a:t>
                      </a:r>
                      <a:endParaRPr lang="tr-TR" sz="1800" b="1" i="0" u="none" strike="noStrike" dirty="0">
                        <a:solidFill>
                          <a:srgbClr val="000000"/>
                        </a:solidFill>
                        <a:effectLst/>
                        <a:latin typeface="Calibri"/>
                      </a:endParaRPr>
                    </a:p>
                  </a:txBody>
                  <a:tcPr marL="9525" marR="9525" marT="9525" marB="0" anchor="ctr"/>
                </a:tc>
              </a:tr>
              <a:tr h="1008111">
                <a:tc>
                  <a:txBody>
                    <a:bodyPr/>
                    <a:lstStyle/>
                    <a:p>
                      <a:pPr algn="l" fontAlgn="ctr"/>
                      <a:r>
                        <a:rPr lang="tr-TR" sz="1800" u="none" strike="noStrike" dirty="0">
                          <a:effectLst/>
                        </a:rPr>
                        <a:t>A, B1.2, </a:t>
                      </a:r>
                      <a:r>
                        <a:rPr lang="tr-TR" sz="1800" u="none" strike="noStrike" dirty="0" smtClean="0">
                          <a:effectLst/>
                        </a:rPr>
                        <a:t>B1.4, B3</a:t>
                      </a:r>
                      <a:endParaRPr lang="tr-TR" sz="1800" b="0" i="0" u="none" strike="noStrike" dirty="0">
                        <a:solidFill>
                          <a:srgbClr val="000000"/>
                        </a:solidFill>
                        <a:effectLst/>
                        <a:latin typeface="Calibri"/>
                      </a:endParaRPr>
                    </a:p>
                  </a:txBody>
                  <a:tcPr marL="9525" marR="9525" marT="9525" marB="0" anchor="ctr">
                    <a:solidFill>
                      <a:schemeClr val="tx2">
                        <a:lumMod val="40000"/>
                        <a:lumOff val="60000"/>
                      </a:schemeClr>
                    </a:solidFill>
                  </a:tcPr>
                </a:tc>
                <a:tc>
                  <a:txBody>
                    <a:bodyPr/>
                    <a:lstStyle/>
                    <a:p>
                      <a:pPr algn="ctr" fontAlgn="ctr"/>
                      <a:r>
                        <a:rPr lang="tr-TR" sz="1800" u="none" strike="noStrike" dirty="0">
                          <a:effectLst/>
                        </a:rPr>
                        <a:t>3</a:t>
                      </a:r>
                      <a:endParaRPr lang="tr-TR" sz="1800" b="0" i="0" u="none" strike="noStrike" dirty="0">
                        <a:solidFill>
                          <a:srgbClr val="000000"/>
                        </a:solidFill>
                        <a:effectLst/>
                        <a:latin typeface="Calibri"/>
                      </a:endParaRPr>
                    </a:p>
                  </a:txBody>
                  <a:tcPr marL="9525" marR="9525" marT="9525" marB="0" anchor="ctr">
                    <a:solidFill>
                      <a:schemeClr val="bg1">
                        <a:lumMod val="75000"/>
                      </a:schemeClr>
                    </a:solidFill>
                  </a:tcPr>
                </a:tc>
                <a:tc>
                  <a:txBody>
                    <a:bodyPr/>
                    <a:lstStyle/>
                    <a:p>
                      <a:pPr algn="ctr" fontAlgn="ctr"/>
                      <a:r>
                        <a:rPr lang="tr-TR" sz="1800" u="none" strike="noStrike" dirty="0">
                          <a:effectLst/>
                        </a:rPr>
                        <a:t>2</a:t>
                      </a:r>
                      <a:endParaRPr lang="tr-TR" sz="18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800" u="none" strike="noStrike" dirty="0">
                          <a:effectLst/>
                        </a:rPr>
                        <a:t>1</a:t>
                      </a:r>
                      <a:endParaRPr lang="tr-TR" sz="1800" b="0" i="0" u="none" strike="noStrike" dirty="0">
                        <a:solidFill>
                          <a:srgbClr val="000000"/>
                        </a:solidFill>
                        <a:effectLst/>
                        <a:latin typeface="Calibri"/>
                      </a:endParaRPr>
                    </a:p>
                  </a:txBody>
                  <a:tcPr marL="9525" marR="9525" marT="9525" marB="0" anchor="ctr"/>
                </a:tc>
              </a:tr>
              <a:tr h="1008111">
                <a:tc>
                  <a:txBody>
                    <a:bodyPr/>
                    <a:lstStyle/>
                    <a:p>
                      <a:pPr algn="l" fontAlgn="ctr"/>
                      <a:r>
                        <a:rPr lang="tr-TR" sz="1800" u="none" strike="noStrike" dirty="0">
                          <a:effectLst/>
                        </a:rPr>
                        <a:t>B1.1, B1.3, B2</a:t>
                      </a:r>
                      <a:endParaRPr lang="tr-TR" sz="1800" b="0" i="0" u="none" strike="noStrike" dirty="0">
                        <a:solidFill>
                          <a:srgbClr val="000000"/>
                        </a:solidFill>
                        <a:effectLst/>
                        <a:latin typeface="Calibri"/>
                      </a:endParaRPr>
                    </a:p>
                  </a:txBody>
                  <a:tcPr marL="9525" marR="9525" marT="9525" marB="0" anchor="ctr">
                    <a:solidFill>
                      <a:schemeClr val="tx2">
                        <a:lumMod val="40000"/>
                        <a:lumOff val="60000"/>
                      </a:schemeClr>
                    </a:solidFill>
                  </a:tcPr>
                </a:tc>
                <a:tc>
                  <a:txBody>
                    <a:bodyPr/>
                    <a:lstStyle/>
                    <a:p>
                      <a:pPr algn="ctr" fontAlgn="ctr"/>
                      <a:r>
                        <a:rPr lang="tr-TR" sz="1800" u="none" strike="noStrike" dirty="0">
                          <a:effectLst/>
                        </a:rPr>
                        <a:t>5</a:t>
                      </a:r>
                      <a:endParaRPr lang="tr-TR" sz="1800" b="0" i="0" u="none" strike="noStrike" dirty="0">
                        <a:solidFill>
                          <a:srgbClr val="000000"/>
                        </a:solidFill>
                        <a:effectLst/>
                        <a:latin typeface="Calibri"/>
                      </a:endParaRPr>
                    </a:p>
                  </a:txBody>
                  <a:tcPr marL="9525" marR="9525" marT="9525" marB="0" anchor="ctr">
                    <a:solidFill>
                      <a:schemeClr val="bg1">
                        <a:lumMod val="75000"/>
                      </a:schemeClr>
                    </a:solidFill>
                  </a:tcPr>
                </a:tc>
                <a:tc>
                  <a:txBody>
                    <a:bodyPr/>
                    <a:lstStyle/>
                    <a:p>
                      <a:pPr algn="ctr" fontAlgn="ctr"/>
                      <a:r>
                        <a:rPr lang="tr-TR" sz="1800" u="none" strike="noStrike" dirty="0">
                          <a:effectLst/>
                        </a:rPr>
                        <a:t>3</a:t>
                      </a:r>
                      <a:endParaRPr lang="tr-TR" sz="18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fontAlgn="ctr"/>
                      <a:r>
                        <a:rPr lang="tr-TR" sz="1800" u="none" strike="noStrike" dirty="0">
                          <a:effectLst/>
                        </a:rPr>
                        <a:t>2</a:t>
                      </a:r>
                      <a:endParaRPr lang="tr-TR" sz="1800" b="0" i="0" u="none" strike="noStrike" dirty="0">
                        <a:solidFill>
                          <a:srgbClr val="000000"/>
                        </a:solidFill>
                        <a:effectLst/>
                        <a:latin typeface="Calibri"/>
                      </a:endParaRPr>
                    </a:p>
                  </a:txBody>
                  <a:tcPr marL="9525" marR="9525" marT="9525" marB="0" anchor="ctr"/>
                </a:tc>
              </a:tr>
            </a:tbl>
          </a:graphicData>
        </a:graphic>
      </p:graphicFrame>
      <p:sp>
        <p:nvSpPr>
          <p:cNvPr id="6" name="Metin kutusu 5"/>
          <p:cNvSpPr txBox="1"/>
          <p:nvPr/>
        </p:nvSpPr>
        <p:spPr>
          <a:xfrm>
            <a:off x="683568" y="4869160"/>
            <a:ext cx="7776864" cy="646331"/>
          </a:xfrm>
          <a:prstGeom prst="rect">
            <a:avLst/>
          </a:prstGeom>
          <a:noFill/>
        </p:spPr>
        <p:txBody>
          <a:bodyPr wrap="square" rtlCol="0">
            <a:spAutoFit/>
          </a:bodyPr>
          <a:lstStyle/>
          <a:p>
            <a:r>
              <a:rPr lang="tr-TR" b="1" dirty="0" smtClean="0"/>
              <a:t>NOT:</a:t>
            </a:r>
            <a:r>
              <a:rPr lang="tr-TR" dirty="0" smtClean="0"/>
              <a:t> Temel eğitim onaylı SHY-147 kuruluşundan mezun olan kişiler, lisans alırken kredilendirme kullandıkları takdirde kalifiye personel statüsünde değerlendirilirler.</a:t>
            </a:r>
            <a:endParaRPr lang="tr-TR" dirty="0"/>
          </a:p>
        </p:txBody>
      </p:sp>
    </p:spTree>
    <p:extLst>
      <p:ext uri="{BB962C8B-B14F-4D97-AF65-F5344CB8AC3E}">
        <p14:creationId xmlns:p14="http://schemas.microsoft.com/office/powerpoint/2010/main" val="371328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Dil Yeterliliği</a:t>
            </a:r>
            <a:endParaRPr lang="tr-TR" dirty="0"/>
          </a:p>
        </p:txBody>
      </p:sp>
      <p:sp>
        <p:nvSpPr>
          <p:cNvPr id="3" name="İçerik Yer Tutucusu 2"/>
          <p:cNvSpPr>
            <a:spLocks noGrp="1"/>
          </p:cNvSpPr>
          <p:nvPr>
            <p:ph sz="quarter" idx="15"/>
          </p:nvPr>
        </p:nvSpPr>
        <p:spPr/>
        <p:txBody>
          <a:bodyPr/>
          <a:lstStyle/>
          <a:p>
            <a:pPr marL="0" indent="0" algn="just">
              <a:buNone/>
            </a:pPr>
            <a:endParaRPr lang="tr-TR" dirty="0" smtClean="0"/>
          </a:p>
          <a:p>
            <a:pPr marL="0" indent="0" algn="just">
              <a:buNone/>
            </a:pPr>
            <a:endParaRPr lang="tr-TR" dirty="0"/>
          </a:p>
          <a:p>
            <a:pPr marL="0" indent="0" algn="just">
              <a:buNone/>
            </a:pPr>
            <a:r>
              <a:rPr lang="tr-TR" dirty="0" smtClean="0"/>
              <a:t>Lisans almak isteyen kişinin «SHT-66L-HS </a:t>
            </a:r>
            <a:r>
              <a:rPr lang="tr-TR" dirty="0"/>
              <a:t>Dil Yeterliliği ve Hizmet Sağlayıcı Yetkilendirme </a:t>
            </a:r>
            <a:r>
              <a:rPr lang="tr-TR" dirty="0" smtClean="0"/>
              <a:t>Talimatı» kapsamında en az A2 seviyesinde İngilizce Dil Yeterlilik Belgesine sahip olması gerekmektedir.</a:t>
            </a:r>
            <a:endParaRPr lang="tr-TR" dirty="0"/>
          </a:p>
        </p:txBody>
      </p:sp>
    </p:spTree>
    <p:extLst>
      <p:ext uri="{BB962C8B-B14F-4D97-AF65-F5344CB8AC3E}">
        <p14:creationId xmlns:p14="http://schemas.microsoft.com/office/powerpoint/2010/main" val="5657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Lisans İşlemleri</a:t>
            </a:r>
            <a:endParaRPr lang="tr-TR" dirty="0"/>
          </a:p>
        </p:txBody>
      </p:sp>
      <p:sp>
        <p:nvSpPr>
          <p:cNvPr id="3" name="İçerik Yer Tutucusu 2"/>
          <p:cNvSpPr>
            <a:spLocks noGrp="1"/>
          </p:cNvSpPr>
          <p:nvPr>
            <p:ph sz="quarter" idx="15"/>
          </p:nvPr>
        </p:nvSpPr>
        <p:spPr>
          <a:xfrm>
            <a:off x="2267744" y="2276872"/>
            <a:ext cx="7704212" cy="4032250"/>
          </a:xfrm>
        </p:spPr>
        <p:txBody>
          <a:bodyPr/>
          <a:lstStyle/>
          <a:p>
            <a:r>
              <a:rPr lang="tr-TR" dirty="0" smtClean="0"/>
              <a:t>Tip İlavesi</a:t>
            </a:r>
          </a:p>
          <a:p>
            <a:r>
              <a:rPr lang="tr-TR" dirty="0" smtClean="0"/>
              <a:t>Kategori İlavesi</a:t>
            </a:r>
          </a:p>
          <a:p>
            <a:r>
              <a:rPr lang="tr-TR" dirty="0" smtClean="0"/>
              <a:t>Dönüşüm Sınırlaması Kaldırma</a:t>
            </a:r>
          </a:p>
          <a:p>
            <a:r>
              <a:rPr lang="tr-TR" dirty="0" smtClean="0"/>
              <a:t>Temdit</a:t>
            </a:r>
          </a:p>
        </p:txBody>
      </p:sp>
    </p:spTree>
    <p:extLst>
      <p:ext uri="{BB962C8B-B14F-4D97-AF65-F5344CB8AC3E}">
        <p14:creationId xmlns:p14="http://schemas.microsoft.com/office/powerpoint/2010/main" val="3454842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Tip İlavesi</a:t>
            </a:r>
            <a:endParaRPr lang="tr-TR" dirty="0"/>
          </a:p>
        </p:txBody>
      </p:sp>
      <p:sp>
        <p:nvSpPr>
          <p:cNvPr id="3" name="İçerik Yer Tutucusu 2"/>
          <p:cNvSpPr>
            <a:spLocks noGrp="1"/>
          </p:cNvSpPr>
          <p:nvPr>
            <p:ph sz="quarter" idx="15"/>
          </p:nvPr>
        </p:nvSpPr>
        <p:spPr/>
        <p:txBody>
          <a:bodyPr/>
          <a:lstStyle/>
          <a:p>
            <a:pPr marL="0" indent="0">
              <a:buNone/>
            </a:pPr>
            <a:r>
              <a:rPr lang="tr-TR" dirty="0" smtClean="0"/>
              <a:t>Tip İlavesinde;</a:t>
            </a:r>
          </a:p>
          <a:p>
            <a:pPr marL="0" indent="0">
              <a:buNone/>
            </a:pPr>
            <a:endParaRPr lang="tr-TR" dirty="0" smtClean="0"/>
          </a:p>
          <a:p>
            <a:pPr>
              <a:buFont typeface="Wingdings" panose="05000000000000000000" pitchFamily="2" charset="2"/>
              <a:buChar char="Ø"/>
            </a:pPr>
            <a:r>
              <a:rPr lang="tr-TR" dirty="0" smtClean="0"/>
              <a:t>SHY/Part-147 kuruluşundan alınmış Teorik Eğitim Belgesi</a:t>
            </a:r>
          </a:p>
          <a:p>
            <a:pPr>
              <a:buFont typeface="Wingdings" panose="05000000000000000000" pitchFamily="2" charset="2"/>
              <a:buChar char="Ø"/>
            </a:pPr>
            <a:r>
              <a:rPr lang="tr-TR" dirty="0"/>
              <a:t>SHY/Part-147 kuruluşundan alınmış </a:t>
            </a:r>
            <a:r>
              <a:rPr lang="tr-TR" dirty="0" smtClean="0"/>
              <a:t>Pratik </a:t>
            </a:r>
            <a:r>
              <a:rPr lang="tr-TR" dirty="0"/>
              <a:t>Eğitim </a:t>
            </a:r>
            <a:r>
              <a:rPr lang="tr-TR" dirty="0" smtClean="0"/>
              <a:t>Belgesi</a:t>
            </a:r>
          </a:p>
          <a:p>
            <a:pPr>
              <a:buFont typeface="Wingdings" panose="05000000000000000000" pitchFamily="2" charset="2"/>
              <a:buChar char="Ø"/>
            </a:pPr>
            <a:r>
              <a:rPr lang="tr-TR" dirty="0" smtClean="0"/>
              <a:t>SHY/Part-145 kuruluşunda tamamlanmış İş Başı Eğitimi (OJT) – </a:t>
            </a:r>
            <a:r>
              <a:rPr lang="tr-TR" sz="1600" i="1" dirty="0"/>
              <a:t>Y</a:t>
            </a:r>
            <a:r>
              <a:rPr lang="tr-TR" sz="1600" i="1" dirty="0" smtClean="0"/>
              <a:t>alnızca ilgili kategoride işlenen ilk tip için</a:t>
            </a:r>
            <a:endParaRPr lang="tr-TR" sz="1600" i="1" dirty="0"/>
          </a:p>
        </p:txBody>
      </p:sp>
    </p:spTree>
    <p:extLst>
      <p:ext uri="{BB962C8B-B14F-4D97-AF65-F5344CB8AC3E}">
        <p14:creationId xmlns:p14="http://schemas.microsoft.com/office/powerpoint/2010/main" val="317635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Kategori İlavesi</a:t>
            </a:r>
            <a:endParaRPr lang="tr-TR" dirty="0"/>
          </a:p>
        </p:txBody>
      </p:sp>
      <p:sp>
        <p:nvSpPr>
          <p:cNvPr id="3" name="İçerik Yer Tutucusu 2"/>
          <p:cNvSpPr>
            <a:spLocks noGrp="1"/>
          </p:cNvSpPr>
          <p:nvPr>
            <p:ph sz="quarter" idx="15"/>
          </p:nvPr>
        </p:nvSpPr>
        <p:spPr/>
        <p:txBody>
          <a:bodyPr/>
          <a:lstStyle/>
          <a:p>
            <a:pPr marL="0" indent="0">
              <a:buNone/>
            </a:pPr>
            <a:endParaRPr lang="tr-TR" dirty="0" smtClean="0"/>
          </a:p>
          <a:p>
            <a:pPr marL="0" indent="0">
              <a:buNone/>
            </a:pPr>
            <a:r>
              <a:rPr lang="tr-TR" dirty="0" smtClean="0"/>
              <a:t>Kategori İlavesinde;</a:t>
            </a:r>
          </a:p>
          <a:p>
            <a:pPr marL="0" indent="0">
              <a:buNone/>
            </a:pPr>
            <a:endParaRPr lang="tr-TR" dirty="0"/>
          </a:p>
          <a:p>
            <a:pPr>
              <a:buFont typeface="Wingdings" panose="05000000000000000000" pitchFamily="2" charset="2"/>
              <a:buChar char="Ø"/>
            </a:pPr>
            <a:r>
              <a:rPr lang="tr-TR" dirty="0" smtClean="0"/>
              <a:t>Sahip olunan kategori ile ilave edilmek istenen kategori arasındaki modül farklılıklarına ait sınavlar</a:t>
            </a:r>
          </a:p>
          <a:p>
            <a:pPr>
              <a:buFont typeface="Wingdings" panose="05000000000000000000" pitchFamily="2" charset="2"/>
              <a:buChar char="Ø"/>
            </a:pPr>
            <a:r>
              <a:rPr lang="tr-TR" dirty="0" smtClean="0"/>
              <a:t>İlgili kategoride sahip olunması gereken deneyim</a:t>
            </a:r>
            <a:endParaRPr lang="tr-TR" dirty="0"/>
          </a:p>
        </p:txBody>
      </p:sp>
      <p:sp>
        <p:nvSpPr>
          <p:cNvPr id="4" name="Metin Yer Tutucusu 3"/>
          <p:cNvSpPr>
            <a:spLocks noGrp="1"/>
          </p:cNvSpPr>
          <p:nvPr>
            <p:ph type="body" sz="quarter" idx="16"/>
          </p:nvPr>
        </p:nvSpPr>
        <p:spPr/>
        <p:txBody>
          <a:bodyPr/>
          <a:lstStyle/>
          <a:p>
            <a:r>
              <a:rPr lang="tr-TR" i="1" dirty="0" smtClean="0"/>
              <a:t>SHT-66’nın Eklerinde yer alan Ek-1.C Temel Bilgi Gerekliliklerinde kategori geçişleri ile ilgili sınav gerekliliklerini inceleyebilirsiniz.</a:t>
            </a:r>
            <a:endParaRPr lang="tr-TR" i="1" dirty="0"/>
          </a:p>
        </p:txBody>
      </p:sp>
    </p:spTree>
    <p:extLst>
      <p:ext uri="{BB962C8B-B14F-4D97-AF65-F5344CB8AC3E}">
        <p14:creationId xmlns:p14="http://schemas.microsoft.com/office/powerpoint/2010/main" val="128767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Kategori İlavesi</a:t>
            </a:r>
            <a:endParaRPr lang="tr-TR" dirty="0"/>
          </a:p>
        </p:txBody>
      </p:sp>
      <p:graphicFrame>
        <p:nvGraphicFramePr>
          <p:cNvPr id="5" name="Table 12"/>
          <p:cNvGraphicFramePr>
            <a:graphicFrameLocks noGrp="1"/>
          </p:cNvGraphicFramePr>
          <p:nvPr>
            <p:extLst>
              <p:ext uri="{D42A27DB-BD31-4B8C-83A1-F6EECF244321}">
                <p14:modId xmlns:p14="http://schemas.microsoft.com/office/powerpoint/2010/main" val="1518629284"/>
              </p:ext>
            </p:extLst>
          </p:nvPr>
        </p:nvGraphicFramePr>
        <p:xfrm>
          <a:off x="1763688" y="1268760"/>
          <a:ext cx="5717799" cy="4064064"/>
        </p:xfrm>
        <a:graphic>
          <a:graphicData uri="http://schemas.openxmlformats.org/drawingml/2006/table">
            <a:tbl>
              <a:tblPr/>
              <a:tblGrid>
                <a:gridCol w="966721"/>
                <a:gridCol w="530517"/>
                <a:gridCol w="530517"/>
                <a:gridCol w="530517"/>
                <a:gridCol w="530517"/>
                <a:gridCol w="447993"/>
                <a:gridCol w="447993"/>
                <a:gridCol w="412625"/>
                <a:gridCol w="424414"/>
                <a:gridCol w="412625"/>
                <a:gridCol w="483360"/>
              </a:tblGrid>
              <a:tr h="227769">
                <a:tc gridSpan="11">
                  <a:txBody>
                    <a:bodyPr/>
                    <a:lstStyle/>
                    <a:p>
                      <a:pPr algn="ctr">
                        <a:lnSpc>
                          <a:spcPct val="115000"/>
                        </a:lnSpc>
                        <a:spcAft>
                          <a:spcPts val="0"/>
                        </a:spcAft>
                      </a:pPr>
                      <a:r>
                        <a:rPr lang="tr-TR" sz="1300" b="1" dirty="0">
                          <a:latin typeface="Arial"/>
                          <a:ea typeface="Times New Roman"/>
                          <a:cs typeface="Times New Roman"/>
                        </a:rPr>
                        <a:t>Kategori veya Alt kategori İlavesi için Bakım Deneyimi Süreleri</a:t>
                      </a:r>
                      <a:endParaRPr lang="tr-TR" sz="1000" dirty="0">
                        <a:latin typeface="Calibri"/>
                        <a:ea typeface="Calibri"/>
                        <a:cs typeface="Times New Roman"/>
                      </a:endParaRPr>
                    </a:p>
                  </a:txBody>
                  <a:tcPr marL="41262" marR="41262" marT="0"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8961">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ndParaRPr>
                    </a:p>
                  </a:txBody>
                  <a:tcPr marL="41262" marR="41262" marT="0" marB="0" anchor="b">
                    <a:lnL>
                      <a:noFill/>
                    </a:lnL>
                    <a:lnR>
                      <a:noFill/>
                    </a:lnR>
                    <a:lnT>
                      <a:noFill/>
                    </a:lnT>
                    <a:lnB w="12700" cap="flat" cmpd="sng" algn="ctr">
                      <a:solidFill>
                        <a:srgbClr val="000000"/>
                      </a:solidFill>
                      <a:prstDash val="solid"/>
                      <a:round/>
                      <a:headEnd type="none" w="med" len="med"/>
                      <a:tailEnd type="none" w="med" len="med"/>
                    </a:lnB>
                  </a:tcPr>
                </a:tc>
              </a:tr>
              <a:tr h="715845">
                <a:tc>
                  <a:txBody>
                    <a:bodyPr/>
                    <a:lstStyle/>
                    <a:p>
                      <a:pPr algn="ctr">
                        <a:lnSpc>
                          <a:spcPct val="115000"/>
                        </a:lnSpc>
                        <a:spcAft>
                          <a:spcPts val="0"/>
                        </a:spcAft>
                      </a:pPr>
                      <a:r>
                        <a:rPr lang="tr-TR" sz="1000" b="1">
                          <a:solidFill>
                            <a:srgbClr val="000000"/>
                          </a:solidFill>
                          <a:latin typeface="Arial"/>
                          <a:ea typeface="Times New Roman"/>
                          <a:cs typeface="Times New Roman"/>
                        </a:rPr>
                        <a:t>Hangi Kategoriden Hangi Kategoriye</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A1</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A2</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A3</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A4</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B1.1</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B1.2</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B1.3</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B1.4</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B2</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lnSpc>
                          <a:spcPct val="115000"/>
                        </a:lnSpc>
                        <a:spcAft>
                          <a:spcPts val="0"/>
                        </a:spcAft>
                      </a:pPr>
                      <a:r>
                        <a:rPr lang="tr-TR" sz="1000" b="1">
                          <a:solidFill>
                            <a:srgbClr val="000000"/>
                          </a:solidFill>
                          <a:latin typeface="Arial"/>
                          <a:ea typeface="Times New Roman"/>
                          <a:cs typeface="Times New Roman"/>
                        </a:rPr>
                        <a:t>B3</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A1</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dirty="0">
                          <a:solidFill>
                            <a:srgbClr val="000000"/>
                          </a:solidFill>
                          <a:latin typeface="Arial"/>
                          <a:ea typeface="Times New Roman"/>
                          <a:cs typeface="Times New Roman"/>
                        </a:rPr>
                        <a:t>—</a:t>
                      </a:r>
                      <a:endParaRPr lang="tr-TR" sz="1000" dirty="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a:solidFill>
                            <a:srgbClr val="000000"/>
                          </a:solidFill>
                          <a:latin typeface="Arial"/>
                          <a:ea typeface="Times New Roman"/>
                          <a:cs typeface="Times New Roman"/>
                        </a:rPr>
                        <a:t>6 ay</a:t>
                      </a:r>
                      <a:endParaRPr lang="tr-TR" sz="1000" dirty="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a:solidFill>
                            <a:srgbClr val="000000"/>
                          </a:solidFill>
                          <a:latin typeface="Arial"/>
                          <a:ea typeface="Times New Roman"/>
                          <a:cs typeface="Times New Roman"/>
                        </a:rPr>
                        <a:t>2 yıl</a:t>
                      </a:r>
                      <a:endParaRPr lang="tr-TR" sz="1000" dirty="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a:solidFill>
                            <a:srgbClr val="000000"/>
                          </a:solidFill>
                          <a:latin typeface="Arial"/>
                          <a:ea typeface="Times New Roman"/>
                          <a:cs typeface="Times New Roman"/>
                        </a:rPr>
                        <a:t>2 yıl</a:t>
                      </a:r>
                      <a:endParaRPr lang="tr-TR" sz="1000" dirty="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A2</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a:solidFill>
                            <a:srgbClr val="000000"/>
                          </a:solidFill>
                          <a:latin typeface="Arial"/>
                          <a:ea typeface="Times New Roman"/>
                          <a:cs typeface="Times New Roman"/>
                        </a:rPr>
                        <a:t>—</a:t>
                      </a:r>
                      <a:endParaRPr lang="tr-TR" sz="1000" dirty="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A3</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A4</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B1.1</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Yoktur</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a:solidFill>
                            <a:srgbClr val="000000"/>
                          </a:solidFill>
                          <a:latin typeface="Arial"/>
                          <a:ea typeface="Times New Roman"/>
                          <a:cs typeface="Times New Roman"/>
                        </a:rPr>
                        <a:t>1 yıl</a:t>
                      </a:r>
                      <a:endParaRPr lang="tr-TR" sz="1000" dirty="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B1.2</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Yoktur</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Yoktur</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B1.3</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Yoktur</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B1.4</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Yoktur</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B2</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4142">
                <a:tc>
                  <a:txBody>
                    <a:bodyPr/>
                    <a:lstStyle/>
                    <a:p>
                      <a:pPr algn="ctr">
                        <a:lnSpc>
                          <a:spcPct val="115000"/>
                        </a:lnSpc>
                        <a:spcAft>
                          <a:spcPts val="0"/>
                        </a:spcAft>
                      </a:pPr>
                      <a:r>
                        <a:rPr lang="tr-TR" sz="1000" b="1">
                          <a:solidFill>
                            <a:srgbClr val="000000"/>
                          </a:solidFill>
                          <a:latin typeface="Arial"/>
                          <a:ea typeface="Times New Roman"/>
                          <a:cs typeface="Times New Roman"/>
                        </a:rPr>
                        <a:t>B3</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Yoktur</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6 ay</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1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a:solidFill>
                            <a:srgbClr val="000000"/>
                          </a:solidFill>
                          <a:latin typeface="Arial"/>
                          <a:ea typeface="Times New Roman"/>
                          <a:cs typeface="Times New Roman"/>
                        </a:rPr>
                        <a:t>2 yıl</a:t>
                      </a:r>
                      <a:endParaRPr lang="tr-TR" sz="100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000" dirty="0">
                          <a:solidFill>
                            <a:srgbClr val="000000"/>
                          </a:solidFill>
                          <a:latin typeface="Arial"/>
                          <a:ea typeface="Times New Roman"/>
                          <a:cs typeface="Times New Roman"/>
                        </a:rPr>
                        <a:t>—</a:t>
                      </a:r>
                      <a:endParaRPr lang="tr-TR" sz="1000" dirty="0">
                        <a:latin typeface="Calibri"/>
                        <a:ea typeface="Calibri"/>
                        <a:cs typeface="Times New Roman"/>
                      </a:endParaRPr>
                    </a:p>
                  </a:txBody>
                  <a:tcPr marL="41262" marR="412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24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SHY-66 Lisansı</a:t>
            </a:r>
            <a:endParaRPr lang="tr-TR" dirty="0"/>
          </a:p>
        </p:txBody>
      </p:sp>
      <p:sp>
        <p:nvSpPr>
          <p:cNvPr id="3" name="İçerik Yer Tutucusu 2"/>
          <p:cNvSpPr>
            <a:spLocks noGrp="1"/>
          </p:cNvSpPr>
          <p:nvPr>
            <p:ph sz="quarter" idx="15"/>
          </p:nvPr>
        </p:nvSpPr>
        <p:spPr/>
        <p:txBody>
          <a:bodyPr/>
          <a:lstStyle/>
          <a:p>
            <a:pPr marL="0" indent="0">
              <a:buNone/>
            </a:pPr>
            <a:r>
              <a:rPr lang="tr-TR" dirty="0" smtClean="0"/>
              <a:t>C KATEGORİ</a:t>
            </a:r>
          </a:p>
          <a:p>
            <a:pPr marL="0" indent="0">
              <a:buNone/>
            </a:pPr>
            <a:endParaRPr lang="tr-TR" dirty="0"/>
          </a:p>
          <a:p>
            <a:pPr marL="0" indent="0">
              <a:buNone/>
            </a:pPr>
            <a:r>
              <a:rPr lang="tr-TR" dirty="0" smtClean="0"/>
              <a:t>İki farklı şekilde C kategorisine sahip olunabilir:</a:t>
            </a:r>
          </a:p>
          <a:p>
            <a:pPr marL="0" indent="0">
              <a:buNone/>
            </a:pPr>
            <a:endParaRPr lang="tr-TR" dirty="0"/>
          </a:p>
          <a:p>
            <a:pPr marL="457200" indent="-457200">
              <a:buFont typeface="+mj-lt"/>
              <a:buAutoNum type="arabicPeriod"/>
            </a:pPr>
            <a:r>
              <a:rPr lang="tr-TR" dirty="0" smtClean="0"/>
              <a:t>Kategori İlavesi</a:t>
            </a:r>
          </a:p>
          <a:p>
            <a:pPr marL="457200" indent="-457200">
              <a:buFont typeface="+mj-lt"/>
              <a:buAutoNum type="arabicPeriod"/>
            </a:pPr>
            <a:r>
              <a:rPr lang="tr-TR" dirty="0" smtClean="0"/>
              <a:t>Akademik Yolla Alınacak C kategori Lisansı</a:t>
            </a:r>
            <a:endParaRPr lang="tr-TR" dirty="0"/>
          </a:p>
        </p:txBody>
      </p:sp>
      <p:sp>
        <p:nvSpPr>
          <p:cNvPr id="4" name="Metin Yer Tutucusu 3"/>
          <p:cNvSpPr>
            <a:spLocks noGrp="1"/>
          </p:cNvSpPr>
          <p:nvPr>
            <p:ph type="body" sz="quarter" idx="16"/>
          </p:nvPr>
        </p:nvSpPr>
        <p:spPr/>
        <p:txBody>
          <a:bodyPr/>
          <a:lstStyle/>
          <a:p>
            <a:endParaRPr lang="tr-TR"/>
          </a:p>
        </p:txBody>
      </p:sp>
    </p:spTree>
    <p:extLst>
      <p:ext uri="{BB962C8B-B14F-4D97-AF65-F5344CB8AC3E}">
        <p14:creationId xmlns:p14="http://schemas.microsoft.com/office/powerpoint/2010/main" val="55980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755576" y="332656"/>
            <a:ext cx="4834880" cy="648072"/>
          </a:xfrm>
        </p:spPr>
        <p:txBody>
          <a:bodyPr/>
          <a:lstStyle/>
          <a:p>
            <a:r>
              <a:rPr lang="tr-TR" dirty="0" smtClean="0"/>
              <a:t>Organizasyon Yapısı</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extLst>
      <p:ext uri="{BB962C8B-B14F-4D97-AF65-F5344CB8AC3E}">
        <p14:creationId xmlns:p14="http://schemas.microsoft.com/office/powerpoint/2010/main" val="392650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SHY-66 Lisansı</a:t>
            </a:r>
            <a:endParaRPr lang="tr-TR" dirty="0"/>
          </a:p>
        </p:txBody>
      </p:sp>
      <p:sp>
        <p:nvSpPr>
          <p:cNvPr id="3" name="İçerik Yer Tutucusu 2"/>
          <p:cNvSpPr>
            <a:spLocks noGrp="1"/>
          </p:cNvSpPr>
          <p:nvPr>
            <p:ph sz="quarter" idx="15"/>
          </p:nvPr>
        </p:nvSpPr>
        <p:spPr/>
        <p:txBody>
          <a:bodyPr>
            <a:normAutofit lnSpcReduction="10000"/>
          </a:bodyPr>
          <a:lstStyle/>
          <a:p>
            <a:pPr marL="0" indent="0">
              <a:buNone/>
            </a:pPr>
            <a:r>
              <a:rPr lang="tr-TR" dirty="0" smtClean="0"/>
              <a:t>Kategori İlavesi ile;</a:t>
            </a:r>
          </a:p>
          <a:p>
            <a:pPr marL="0" indent="0">
              <a:buNone/>
            </a:pPr>
            <a:endParaRPr lang="tr-TR" dirty="0"/>
          </a:p>
          <a:p>
            <a:pPr marL="0" indent="0">
              <a:buNone/>
            </a:pPr>
            <a:r>
              <a:rPr lang="tr-TR" dirty="0" smtClean="0"/>
              <a:t>Kişinin lisansının imtiyazlarını kullanmış bir şekilde en az 3 yıllık bakım deneyimine sahip olmalı</a:t>
            </a:r>
          </a:p>
          <a:p>
            <a:pPr marL="0" indent="0">
              <a:buNone/>
            </a:pPr>
            <a:endParaRPr lang="tr-TR" dirty="0"/>
          </a:p>
          <a:p>
            <a:pPr marL="0" indent="0">
              <a:buNone/>
            </a:pPr>
            <a:r>
              <a:rPr lang="tr-TR" dirty="0" smtClean="0"/>
              <a:t>180 farklı günde yapılmış, en az 60 adeti üs bakım ortamında gerçekleştirilmiş 180 adet iş</a:t>
            </a:r>
          </a:p>
          <a:p>
            <a:pPr marL="0" indent="0">
              <a:buNone/>
            </a:pPr>
            <a:endParaRPr lang="tr-TR" dirty="0"/>
          </a:p>
          <a:p>
            <a:pPr marL="0" indent="0">
              <a:buNone/>
            </a:pPr>
            <a:r>
              <a:rPr lang="tr-TR" dirty="0" smtClean="0"/>
              <a:t>C kategoriye geçmek istediği kategoriye ait tüm sınırlamalarını kaldırmış olmalı</a:t>
            </a:r>
            <a:endParaRPr lang="tr-TR" dirty="0"/>
          </a:p>
        </p:txBody>
      </p:sp>
    </p:spTree>
    <p:extLst>
      <p:ext uri="{BB962C8B-B14F-4D97-AF65-F5344CB8AC3E}">
        <p14:creationId xmlns:p14="http://schemas.microsoft.com/office/powerpoint/2010/main" val="10080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SHY-66 Lisansı</a:t>
            </a:r>
            <a:endParaRPr lang="tr-TR" dirty="0"/>
          </a:p>
        </p:txBody>
      </p:sp>
      <p:sp>
        <p:nvSpPr>
          <p:cNvPr id="3" name="İçerik Yer Tutucusu 2"/>
          <p:cNvSpPr>
            <a:spLocks noGrp="1"/>
          </p:cNvSpPr>
          <p:nvPr>
            <p:ph sz="quarter" idx="15"/>
          </p:nvPr>
        </p:nvSpPr>
        <p:spPr/>
        <p:txBody>
          <a:bodyPr>
            <a:normAutofit fontScale="85000" lnSpcReduction="20000"/>
          </a:bodyPr>
          <a:lstStyle/>
          <a:p>
            <a:pPr marL="0" indent="0">
              <a:buNone/>
            </a:pPr>
            <a:r>
              <a:rPr lang="tr-TR" dirty="0" smtClean="0"/>
              <a:t>Akademik yolla alınacak C Lisansı için,</a:t>
            </a:r>
          </a:p>
          <a:p>
            <a:pPr marL="0" indent="0">
              <a:buNone/>
            </a:pPr>
            <a:endParaRPr lang="tr-TR" dirty="0"/>
          </a:p>
          <a:p>
            <a:pPr algn="just">
              <a:buFont typeface="Wingdings" panose="05000000000000000000" pitchFamily="2" charset="2"/>
              <a:buChar char="Ø"/>
            </a:pPr>
            <a:r>
              <a:rPr lang="tr-TR" dirty="0"/>
              <a:t>Havacılık, uzay, makine, </a:t>
            </a:r>
            <a:r>
              <a:rPr lang="tr-TR" dirty="0" err="1"/>
              <a:t>mekatronik</a:t>
            </a:r>
            <a:r>
              <a:rPr lang="tr-TR" dirty="0"/>
              <a:t>, elektrik veya elektronik dallarında fakülte veya yüksek lisans </a:t>
            </a:r>
            <a:r>
              <a:rPr lang="tr-TR" dirty="0" smtClean="0"/>
              <a:t>mezunu olmalı</a:t>
            </a:r>
          </a:p>
          <a:p>
            <a:pPr algn="just">
              <a:buFont typeface="Wingdings" panose="05000000000000000000" pitchFamily="2" charset="2"/>
              <a:buChar char="Ø"/>
            </a:pPr>
            <a:endParaRPr lang="tr-TR" dirty="0" smtClean="0"/>
          </a:p>
          <a:p>
            <a:pPr algn="just">
              <a:buFont typeface="Wingdings" panose="05000000000000000000" pitchFamily="2" charset="2"/>
              <a:buChar char="Ø"/>
            </a:pPr>
            <a:r>
              <a:rPr lang="tr-TR" dirty="0" smtClean="0"/>
              <a:t>Akademik </a:t>
            </a:r>
            <a:r>
              <a:rPr lang="tr-TR" dirty="0"/>
              <a:t>yol ile kazanılacak Kategori C lisansı için ilgili kişi, eğitimine uygun olarak B1 veya B2 kategori temel modül sınavlarının birini </a:t>
            </a:r>
            <a:r>
              <a:rPr lang="tr-TR" dirty="0" smtClean="0"/>
              <a:t>seçerek seçtiği kategoride tüm sınavları tamamlamalı</a:t>
            </a:r>
          </a:p>
          <a:p>
            <a:pPr algn="just">
              <a:buFont typeface="Wingdings" panose="05000000000000000000" pitchFamily="2" charset="2"/>
              <a:buChar char="Ø"/>
            </a:pPr>
            <a:endParaRPr lang="tr-TR" dirty="0"/>
          </a:p>
          <a:p>
            <a:pPr algn="just">
              <a:buFont typeface="Wingdings" panose="05000000000000000000" pitchFamily="2" charset="2"/>
              <a:buChar char="Ø"/>
            </a:pPr>
            <a:r>
              <a:rPr lang="tr-TR" dirty="0" smtClean="0"/>
              <a:t>6 </a:t>
            </a:r>
            <a:r>
              <a:rPr lang="tr-TR" dirty="0"/>
              <a:t>ayı üs bakım işlemlerinin gözlemlenmesi olmak üzere, hava aracı bakımı ile doğrudan ilişkili işlemlerin yer aldığı bir sivil hava aracı bakım ortamında çalışılarak elde edilen 3 yıllık deneyim sahibi </a:t>
            </a:r>
            <a:r>
              <a:rPr lang="tr-TR" dirty="0" smtClean="0"/>
              <a:t>olmalı</a:t>
            </a:r>
          </a:p>
          <a:p>
            <a:pPr marL="0" indent="0">
              <a:buNone/>
            </a:pPr>
            <a:endParaRPr lang="tr-TR" dirty="0"/>
          </a:p>
        </p:txBody>
      </p:sp>
    </p:spTree>
    <p:extLst>
      <p:ext uri="{BB962C8B-B14F-4D97-AF65-F5344CB8AC3E}">
        <p14:creationId xmlns:p14="http://schemas.microsoft.com/office/powerpoint/2010/main" val="1137522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SHY-66 Lisansı</a:t>
            </a:r>
            <a:endParaRPr lang="tr-TR" dirty="0"/>
          </a:p>
        </p:txBody>
      </p:sp>
      <p:sp>
        <p:nvSpPr>
          <p:cNvPr id="3" name="İçerik Yer Tutucusu 2"/>
          <p:cNvSpPr>
            <a:spLocks noGrp="1"/>
          </p:cNvSpPr>
          <p:nvPr>
            <p:ph sz="quarter" idx="15"/>
          </p:nvPr>
        </p:nvSpPr>
        <p:spPr/>
        <p:txBody>
          <a:bodyPr/>
          <a:lstStyle/>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endParaRPr lang="tr-TR" dirty="0"/>
          </a:p>
          <a:p>
            <a:pPr marL="0" indent="0" algn="ctr">
              <a:buNone/>
            </a:pPr>
            <a:r>
              <a:rPr lang="tr-TR" dirty="0" smtClean="0"/>
              <a:t>Dönüşüm Sınırlaması Kaldırma</a:t>
            </a:r>
            <a:endParaRPr lang="tr-TR" dirty="0"/>
          </a:p>
        </p:txBody>
      </p:sp>
    </p:spTree>
    <p:extLst>
      <p:ext uri="{BB962C8B-B14F-4D97-AF65-F5344CB8AC3E}">
        <p14:creationId xmlns:p14="http://schemas.microsoft.com/office/powerpoint/2010/main" val="165410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SHY-66 Lisansı</a:t>
            </a:r>
            <a:endParaRPr lang="tr-TR" dirty="0"/>
          </a:p>
        </p:txBody>
      </p:sp>
      <p:sp>
        <p:nvSpPr>
          <p:cNvPr id="3" name="İçerik Yer Tutucusu 2"/>
          <p:cNvSpPr>
            <a:spLocks noGrp="1"/>
          </p:cNvSpPr>
          <p:nvPr>
            <p:ph sz="quarter" idx="15"/>
          </p:nvPr>
        </p:nvSpPr>
        <p:spPr/>
        <p:txBody>
          <a:bodyPr/>
          <a:lstStyle/>
          <a:p>
            <a:pPr marL="0" indent="0" algn="just">
              <a:buNone/>
            </a:pPr>
            <a:endParaRPr lang="tr-TR" dirty="0" smtClean="0"/>
          </a:p>
          <a:p>
            <a:pPr marL="0" indent="0" algn="just">
              <a:buNone/>
            </a:pPr>
            <a:r>
              <a:rPr lang="tr-TR" dirty="0" smtClean="0"/>
              <a:t>Temdit:</a:t>
            </a:r>
          </a:p>
          <a:p>
            <a:pPr marL="0" indent="0" algn="just">
              <a:buNone/>
            </a:pPr>
            <a:endParaRPr lang="tr-TR" dirty="0"/>
          </a:p>
          <a:p>
            <a:pPr marL="0" indent="0" algn="just">
              <a:buNone/>
            </a:pPr>
            <a:r>
              <a:rPr lang="tr-TR" dirty="0" smtClean="0"/>
              <a:t>Geçerlilik süresinin dolan/dolmak üzere olan kişilerin başvurması halinde </a:t>
            </a:r>
            <a:r>
              <a:rPr lang="tr-TR" dirty="0"/>
              <a:t>Genel Müdürlüğümüzün arşiv kayıtları </a:t>
            </a:r>
            <a:r>
              <a:rPr lang="tr-TR" dirty="0" smtClean="0"/>
              <a:t>da dikkate alınarak </a:t>
            </a:r>
            <a:r>
              <a:rPr lang="tr-TR" dirty="0"/>
              <a:t>kişinin lisansında askıya alma, iptal etme veya cezai sınırlama </a:t>
            </a:r>
            <a:r>
              <a:rPr lang="tr-TR" dirty="0" smtClean="0"/>
              <a:t>olmadığından emin olunursa lisans temdit edilerek geçerlilik süresi 5 yıl uzatılır.</a:t>
            </a:r>
          </a:p>
        </p:txBody>
      </p:sp>
    </p:spTree>
    <p:extLst>
      <p:ext uri="{BB962C8B-B14F-4D97-AF65-F5344CB8AC3E}">
        <p14:creationId xmlns:p14="http://schemas.microsoft.com/office/powerpoint/2010/main" val="932844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SHY-66 Lisansı</a:t>
            </a:r>
            <a:endParaRPr lang="tr-TR" dirty="0"/>
          </a:p>
        </p:txBody>
      </p:sp>
      <p:sp>
        <p:nvSpPr>
          <p:cNvPr id="3" name="İçerik Yer Tutucusu 2"/>
          <p:cNvSpPr>
            <a:spLocks noGrp="1"/>
          </p:cNvSpPr>
          <p:nvPr>
            <p:ph sz="quarter" idx="15"/>
          </p:nvPr>
        </p:nvSpPr>
        <p:spPr/>
        <p:txBody>
          <a:bodyPr/>
          <a:lstStyle/>
          <a:p>
            <a:pPr marL="0" indent="0" algn="just">
              <a:buNone/>
            </a:pPr>
            <a:endParaRPr lang="tr-TR" dirty="0" smtClean="0">
              <a:latin typeface="Aaux ProBold"/>
              <a:cs typeface="Arial" pitchFamily="34" charset="0"/>
            </a:endParaRPr>
          </a:p>
          <a:p>
            <a:pPr marL="0" indent="0" algn="just">
              <a:buNone/>
            </a:pPr>
            <a:endParaRPr lang="tr-TR" dirty="0">
              <a:latin typeface="Aaux ProBold"/>
              <a:cs typeface="Arial" pitchFamily="34" charset="0"/>
            </a:endParaRPr>
          </a:p>
          <a:p>
            <a:pPr marL="0" indent="0" algn="just">
              <a:buNone/>
            </a:pPr>
            <a:r>
              <a:rPr lang="tr-TR" dirty="0" smtClean="0">
                <a:latin typeface="Aaux ProBold"/>
                <a:cs typeface="Arial" pitchFamily="34" charset="0"/>
              </a:rPr>
              <a:t>Lisansın </a:t>
            </a:r>
            <a:r>
              <a:rPr lang="tr-TR" dirty="0">
                <a:latin typeface="Aaux ProBold"/>
                <a:cs typeface="Arial" pitchFamily="34" charset="0"/>
              </a:rPr>
              <a:t>kaybı, zarar görmesi vb. durumlarda yenilenmesi için yenilenme gerekçesinin ifade edildiği bir başvuru dilekçesi ve </a:t>
            </a:r>
            <a:r>
              <a:rPr lang="tr-TR" dirty="0" smtClean="0">
                <a:latin typeface="Aaux ProBold"/>
                <a:cs typeface="Arial" pitchFamily="34" charset="0"/>
              </a:rPr>
              <a:t>«Form-19 Temdit» </a:t>
            </a:r>
            <a:r>
              <a:rPr lang="tr-TR" dirty="0">
                <a:latin typeface="Aaux ProBold"/>
                <a:cs typeface="Arial" pitchFamily="34" charset="0"/>
              </a:rPr>
              <a:t>ile </a:t>
            </a:r>
            <a:r>
              <a:rPr lang="tr-TR" dirty="0" err="1">
                <a:latin typeface="Aaux ProBold"/>
                <a:cs typeface="Arial" pitchFamily="34" charset="0"/>
              </a:rPr>
              <a:t>SHGM’ye</a:t>
            </a:r>
            <a:r>
              <a:rPr lang="tr-TR" dirty="0">
                <a:latin typeface="Aaux ProBold"/>
                <a:cs typeface="Arial" pitchFamily="34" charset="0"/>
              </a:rPr>
              <a:t> başvurulması durumunda, askıya alma, iptal etme veya cezai sınırlandırma işlemi yapılmadığı sürece </a:t>
            </a:r>
            <a:r>
              <a:rPr lang="tr-TR" dirty="0" err="1">
                <a:latin typeface="Aaux ProBold"/>
                <a:cs typeface="Arial" pitchFamily="34" charset="0"/>
              </a:rPr>
              <a:t>SHGM’deki</a:t>
            </a:r>
            <a:r>
              <a:rPr lang="tr-TR" dirty="0">
                <a:latin typeface="Aaux ProBold"/>
                <a:cs typeface="Arial" pitchFamily="34" charset="0"/>
              </a:rPr>
              <a:t> kayıtlar doğrultusunda lisans </a:t>
            </a:r>
            <a:r>
              <a:rPr lang="tr-TR" dirty="0" smtClean="0">
                <a:latin typeface="Aaux ProBold"/>
                <a:cs typeface="Arial" pitchFamily="34" charset="0"/>
              </a:rPr>
              <a:t>yenilenir.</a:t>
            </a:r>
            <a:endParaRPr lang="tr-TR" dirty="0">
              <a:latin typeface="Aaux ProBold"/>
            </a:endParaRPr>
          </a:p>
        </p:txBody>
      </p:sp>
    </p:spTree>
    <p:extLst>
      <p:ext uri="{BB962C8B-B14F-4D97-AF65-F5344CB8AC3E}">
        <p14:creationId xmlns:p14="http://schemas.microsoft.com/office/powerpoint/2010/main" val="2803050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Sorumluluklar</a:t>
            </a:r>
            <a:endParaRPr lang="tr-TR" dirty="0"/>
          </a:p>
        </p:txBody>
      </p:sp>
      <p:sp>
        <p:nvSpPr>
          <p:cNvPr id="3" name="İçerik Yer Tutucusu 2"/>
          <p:cNvSpPr>
            <a:spLocks noGrp="1"/>
          </p:cNvSpPr>
          <p:nvPr>
            <p:ph sz="quarter" idx="15"/>
          </p:nvPr>
        </p:nvSpPr>
        <p:spPr>
          <a:xfrm>
            <a:off x="827584" y="1340768"/>
            <a:ext cx="7704212" cy="4032250"/>
          </a:xfrm>
        </p:spPr>
        <p:txBody>
          <a:bodyPr>
            <a:normAutofit fontScale="85000" lnSpcReduction="10000"/>
          </a:bodyPr>
          <a:lstStyle/>
          <a:p>
            <a:pPr marL="0" indent="0">
              <a:buNone/>
            </a:pPr>
            <a:r>
              <a:rPr lang="tr-TR" b="1" dirty="0" smtClean="0">
                <a:latin typeface="Aaux ProBold"/>
              </a:rPr>
              <a:t>Sorumluluklar:</a:t>
            </a:r>
          </a:p>
          <a:p>
            <a:pPr marL="0" indent="0">
              <a:buNone/>
            </a:pPr>
            <a:endParaRPr lang="tr-TR" dirty="0">
              <a:latin typeface="Aaux ProBold"/>
            </a:endParaRPr>
          </a:p>
          <a:p>
            <a:pPr lvl="0" algn="just">
              <a:buFont typeface="Wingdings" pitchFamily="2" charset="2"/>
              <a:buChar char="ü"/>
            </a:pPr>
            <a:r>
              <a:rPr lang="tr-TR" dirty="0">
                <a:latin typeface="Aaux ProBold"/>
                <a:cs typeface="Arial" pitchFamily="34" charset="0"/>
              </a:rPr>
              <a:t>SHY-66 hava aracı bakım lisansına sahip personel veya çalıştığı </a:t>
            </a:r>
            <a:r>
              <a:rPr lang="tr-TR" dirty="0" smtClean="0">
                <a:latin typeface="Aaux ProBold"/>
                <a:cs typeface="Arial" pitchFamily="34" charset="0"/>
              </a:rPr>
              <a:t>bakım kuruluşu</a:t>
            </a:r>
            <a:r>
              <a:rPr lang="tr-TR" dirty="0">
                <a:latin typeface="Aaux ProBold"/>
                <a:cs typeface="Arial" pitchFamily="34" charset="0"/>
              </a:rPr>
              <a:t>, </a:t>
            </a:r>
            <a:r>
              <a:rPr lang="tr-TR" dirty="0" err="1">
                <a:latin typeface="Aaux ProBold"/>
                <a:cs typeface="Arial" pitchFamily="34" charset="0"/>
              </a:rPr>
              <a:t>SHGM’ye</a:t>
            </a:r>
            <a:r>
              <a:rPr lang="tr-TR" dirty="0">
                <a:latin typeface="Aaux ProBold"/>
                <a:cs typeface="Arial" pitchFamily="34" charset="0"/>
              </a:rPr>
              <a:t> sunulan şahsi bilgilerin doğruluğundan sorumludur.</a:t>
            </a:r>
          </a:p>
          <a:p>
            <a:pPr lvl="0" algn="just"/>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Hava Aracı Bakım Lisansında yer alan yetkilerden bir veya bir </a:t>
            </a:r>
            <a:r>
              <a:rPr lang="tr-TR" dirty="0" smtClean="0">
                <a:latin typeface="Aaux ProBold"/>
                <a:cs typeface="Arial" pitchFamily="34" charset="0"/>
              </a:rPr>
              <a:t>kaçının SHY-66 </a:t>
            </a:r>
            <a:r>
              <a:rPr lang="tr-TR" dirty="0">
                <a:latin typeface="Aaux ProBold"/>
                <a:cs typeface="Arial" pitchFamily="34" charset="0"/>
              </a:rPr>
              <a:t>Yönetmeliği şartlarını sağlamadığı tespit edilirse </a:t>
            </a:r>
            <a:r>
              <a:rPr lang="tr-TR" dirty="0" smtClean="0">
                <a:latin typeface="Aaux ProBold"/>
                <a:cs typeface="Arial" pitchFamily="34" charset="0"/>
              </a:rPr>
              <a:t>ilgili yetkiler </a:t>
            </a:r>
            <a:r>
              <a:rPr lang="tr-TR" dirty="0">
                <a:latin typeface="Aaux ProBold"/>
                <a:cs typeface="Arial" pitchFamily="34" charset="0"/>
              </a:rPr>
              <a:t>üzerinde cezai sınırlandırma yapılır.</a:t>
            </a:r>
          </a:p>
          <a:p>
            <a:pPr lvl="0" algn="just">
              <a:buFont typeface="Wingdings" pitchFamily="2" charset="2"/>
              <a:buChar char="ü"/>
            </a:pPr>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Askıya alınmasına veya cezai sınırlandırılmasına karar verilmiş </a:t>
            </a:r>
            <a:r>
              <a:rPr lang="tr-TR" dirty="0" smtClean="0">
                <a:latin typeface="Aaux ProBold"/>
                <a:cs typeface="Arial" pitchFamily="34" charset="0"/>
              </a:rPr>
              <a:t>lisansın tekrar </a:t>
            </a:r>
            <a:r>
              <a:rPr lang="tr-TR" dirty="0">
                <a:latin typeface="Aaux ProBold"/>
                <a:cs typeface="Arial" pitchFamily="34" charset="0"/>
              </a:rPr>
              <a:t>geçerli olabilmesi için gerekli şartlar SHGM tarafından ayrıca </a:t>
            </a:r>
            <a:r>
              <a:rPr lang="tr-TR" dirty="0" smtClean="0">
                <a:latin typeface="Aaux ProBold"/>
                <a:cs typeface="Arial" pitchFamily="34" charset="0"/>
              </a:rPr>
              <a:t>belirlenir.</a:t>
            </a:r>
            <a:endParaRPr lang="tr-TR" dirty="0">
              <a:latin typeface="Aaux ProBold"/>
            </a:endParaRPr>
          </a:p>
        </p:txBody>
      </p:sp>
    </p:spTree>
    <p:extLst>
      <p:ext uri="{BB962C8B-B14F-4D97-AF65-F5344CB8AC3E}">
        <p14:creationId xmlns:p14="http://schemas.microsoft.com/office/powerpoint/2010/main" val="1331486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İdari Yaptırımlar</a:t>
            </a:r>
            <a:endParaRPr lang="tr-TR" dirty="0"/>
          </a:p>
        </p:txBody>
      </p:sp>
      <p:sp>
        <p:nvSpPr>
          <p:cNvPr id="3" name="İçerik Yer Tutucusu 2"/>
          <p:cNvSpPr>
            <a:spLocks noGrp="1"/>
          </p:cNvSpPr>
          <p:nvPr>
            <p:ph sz="quarter" idx="15"/>
          </p:nvPr>
        </p:nvSpPr>
        <p:spPr>
          <a:xfrm>
            <a:off x="755576" y="1268412"/>
            <a:ext cx="7704212" cy="4968899"/>
          </a:xfrm>
        </p:spPr>
        <p:txBody>
          <a:bodyPr>
            <a:normAutofit fontScale="62500" lnSpcReduction="20000"/>
          </a:bodyPr>
          <a:lstStyle/>
          <a:p>
            <a:pPr marL="0" lvl="0" indent="0">
              <a:buNone/>
            </a:pPr>
            <a:r>
              <a:rPr lang="tr-TR" b="1" dirty="0" smtClean="0">
                <a:latin typeface="Aaux ProBold"/>
                <a:cs typeface="Arial" pitchFamily="34" charset="0"/>
              </a:rPr>
              <a:t>İDARİ YAPTIRIMLAR</a:t>
            </a:r>
          </a:p>
          <a:p>
            <a:pPr lvl="0"/>
            <a:r>
              <a:rPr lang="tr-TR" dirty="0" smtClean="0">
                <a:effectLst>
                  <a:outerShdw blurRad="38100" dist="38100" dir="2700000" algn="tl">
                    <a:srgbClr val="000000">
                      <a:alpha val="43137"/>
                    </a:srgbClr>
                  </a:outerShdw>
                </a:effectLst>
                <a:latin typeface="Aaux ProBold"/>
                <a:cs typeface="Arial" pitchFamily="34" charset="0"/>
              </a:rPr>
              <a:t>Emniyeti </a:t>
            </a:r>
            <a:r>
              <a:rPr lang="tr-TR" dirty="0">
                <a:effectLst>
                  <a:outerShdw blurRad="38100" dist="38100" dir="2700000" algn="tl">
                    <a:srgbClr val="000000">
                      <a:alpha val="43137"/>
                    </a:srgbClr>
                  </a:outerShdw>
                </a:effectLst>
                <a:latin typeface="Aaux ProBold"/>
                <a:cs typeface="Arial" pitchFamily="34" charset="0"/>
              </a:rPr>
              <a:t>etkileyen olay veya aşağıda belirtilen faaliyetlerin tespiti halinde SHGM Hava Aracı Bakım Lisansının askıya alınmasına veya iptaline karar verir.</a:t>
            </a:r>
          </a:p>
          <a:p>
            <a:pPr lvl="0"/>
            <a:endParaRPr lang="tr-TR" dirty="0">
              <a:latin typeface="Aaux ProBold"/>
              <a:cs typeface="Arial" pitchFamily="34" charset="0"/>
            </a:endParaRPr>
          </a:p>
          <a:p>
            <a:pPr lvl="0">
              <a:buFont typeface="Wingdings" pitchFamily="2" charset="2"/>
              <a:buChar char="ü"/>
            </a:pPr>
            <a:r>
              <a:rPr lang="tr-TR" dirty="0">
                <a:latin typeface="Aaux ProBold"/>
                <a:cs typeface="Arial" pitchFamily="34" charset="0"/>
              </a:rPr>
              <a:t>Belgelerde tahrifat yaparak veya sahte belge ibraz ederek SHY-66 hava </a:t>
            </a:r>
            <a:r>
              <a:rPr lang="tr-TR" dirty="0" smtClean="0">
                <a:latin typeface="Aaux ProBold"/>
                <a:cs typeface="Arial" pitchFamily="34" charset="0"/>
              </a:rPr>
              <a:t>aracı bakım </a:t>
            </a:r>
            <a:r>
              <a:rPr lang="tr-TR" dirty="0">
                <a:latin typeface="Aaux ProBold"/>
                <a:cs typeface="Arial" pitchFamily="34" charset="0"/>
              </a:rPr>
              <a:t>lisansı ve/veya yetkilendirme belgesine sahip olmak</a:t>
            </a:r>
          </a:p>
          <a:p>
            <a:pPr lvl="0"/>
            <a:endParaRPr lang="tr-TR" dirty="0">
              <a:latin typeface="Aaux ProBold"/>
              <a:cs typeface="Arial" pitchFamily="34" charset="0"/>
            </a:endParaRPr>
          </a:p>
          <a:p>
            <a:pPr lvl="1">
              <a:buFont typeface="Wingdings" pitchFamily="2" charset="2"/>
              <a:buChar char="Ø"/>
            </a:pPr>
            <a:r>
              <a:rPr lang="tr-TR" dirty="0">
                <a:latin typeface="Aaux ProBold"/>
                <a:cs typeface="Arial" pitchFamily="34" charset="0"/>
              </a:rPr>
              <a:t>Lisansın iptali</a:t>
            </a:r>
          </a:p>
          <a:p>
            <a:pPr lvl="0"/>
            <a:endParaRPr lang="tr-TR" dirty="0">
              <a:latin typeface="Aaux ProBold"/>
              <a:cs typeface="Arial" pitchFamily="34" charset="0"/>
            </a:endParaRPr>
          </a:p>
          <a:p>
            <a:pPr lvl="0">
              <a:buFont typeface="Wingdings" pitchFamily="2" charset="2"/>
              <a:buChar char="ü"/>
            </a:pPr>
            <a:r>
              <a:rPr lang="tr-TR" dirty="0">
                <a:latin typeface="Aaux ProBold"/>
                <a:cs typeface="Arial" pitchFamily="34" charset="0"/>
              </a:rPr>
              <a:t>Talep edilen bakımın gerçekleştirilmemesi ile birlikte bu durumun, bakımı </a:t>
            </a:r>
            <a:r>
              <a:rPr lang="tr-TR" dirty="0" smtClean="0">
                <a:latin typeface="Aaux ProBold"/>
                <a:cs typeface="Arial" pitchFamily="34" charset="0"/>
              </a:rPr>
              <a:t>talep eden </a:t>
            </a:r>
            <a:r>
              <a:rPr lang="tr-TR" dirty="0">
                <a:latin typeface="Aaux ProBold"/>
                <a:cs typeface="Arial" pitchFamily="34" charset="0"/>
              </a:rPr>
              <a:t>kuruluşa veya şahsa bildirmemiş olmak</a:t>
            </a:r>
          </a:p>
          <a:p>
            <a:pPr lvl="0">
              <a:buFont typeface="Wingdings" pitchFamily="2" charset="2"/>
              <a:buChar char="ü"/>
            </a:pPr>
            <a:endParaRPr lang="tr-TR" dirty="0">
              <a:latin typeface="Aaux ProBold"/>
              <a:cs typeface="Arial" pitchFamily="34" charset="0"/>
            </a:endParaRPr>
          </a:p>
          <a:p>
            <a:pPr lvl="1">
              <a:buFont typeface="Wingdings" pitchFamily="2" charset="2"/>
              <a:buChar char="Ø"/>
            </a:pPr>
            <a:r>
              <a:rPr lang="tr-TR" dirty="0">
                <a:latin typeface="Aaux ProBold"/>
                <a:cs typeface="Arial" pitchFamily="34" charset="0"/>
              </a:rPr>
              <a:t>1 ay lisansın askıya alınması, </a:t>
            </a:r>
          </a:p>
          <a:p>
            <a:pPr lvl="1">
              <a:buFont typeface="Wingdings" pitchFamily="2" charset="2"/>
              <a:buChar char="Ø"/>
            </a:pPr>
            <a:r>
              <a:rPr lang="tr-TR" dirty="0">
                <a:latin typeface="Aaux ProBold"/>
                <a:cs typeface="Arial" pitchFamily="34" charset="0"/>
              </a:rPr>
              <a:t>Tekrarı halinde ise lisansın 3 ay askıya alınması,</a:t>
            </a:r>
          </a:p>
          <a:p>
            <a:pPr lvl="0">
              <a:buFont typeface="Wingdings" pitchFamily="2" charset="2"/>
              <a:buChar char="ü"/>
            </a:pPr>
            <a:endParaRPr lang="tr-TR" dirty="0">
              <a:latin typeface="Aaux ProBold"/>
              <a:cs typeface="Arial" pitchFamily="34" charset="0"/>
            </a:endParaRPr>
          </a:p>
          <a:p>
            <a:pPr lvl="0">
              <a:buFont typeface="Wingdings" pitchFamily="2" charset="2"/>
              <a:buChar char="ü"/>
            </a:pPr>
            <a:r>
              <a:rPr lang="tr-TR" dirty="0">
                <a:latin typeface="Aaux ProBold"/>
                <a:cs typeface="Arial" pitchFamily="34" charset="0"/>
              </a:rPr>
              <a:t>Kendi kontrolü sonucu ortaya çıkan, yapılması gereken bakımı </a:t>
            </a:r>
            <a:r>
              <a:rPr lang="tr-TR" dirty="0" smtClean="0">
                <a:latin typeface="Aaux ProBold"/>
                <a:cs typeface="Arial" pitchFamily="34" charset="0"/>
              </a:rPr>
              <a:t>gerçekleştirmemek ve </a:t>
            </a:r>
            <a:r>
              <a:rPr lang="tr-TR" dirty="0">
                <a:latin typeface="Aaux ProBold"/>
                <a:cs typeface="Arial" pitchFamily="34" charset="0"/>
              </a:rPr>
              <a:t>bu durumu adına bakım yapılan kuruluşa veya şahsa bildirmemek</a:t>
            </a:r>
          </a:p>
          <a:p>
            <a:pPr lvl="0">
              <a:buFont typeface="Wingdings" pitchFamily="2" charset="2"/>
              <a:buChar char="ü"/>
            </a:pPr>
            <a:endParaRPr lang="tr-TR" dirty="0">
              <a:latin typeface="Aaux ProBold"/>
              <a:cs typeface="Arial" pitchFamily="34" charset="0"/>
            </a:endParaRPr>
          </a:p>
          <a:p>
            <a:pPr lvl="1">
              <a:buFont typeface="Wingdings" pitchFamily="2" charset="2"/>
              <a:buChar char="Ø"/>
            </a:pPr>
            <a:r>
              <a:rPr lang="tr-TR" dirty="0">
                <a:latin typeface="Aaux ProBold"/>
                <a:cs typeface="Arial" pitchFamily="34" charset="0"/>
              </a:rPr>
              <a:t>1 ay lisansın askıya alınması,</a:t>
            </a:r>
          </a:p>
          <a:p>
            <a:pPr lvl="1">
              <a:buFont typeface="Wingdings" pitchFamily="2" charset="2"/>
              <a:buChar char="Ø"/>
            </a:pPr>
            <a:r>
              <a:rPr lang="tr-TR" dirty="0">
                <a:latin typeface="Aaux ProBold"/>
                <a:cs typeface="Arial" pitchFamily="34" charset="0"/>
              </a:rPr>
              <a:t> Tekrarı halinde ise lisansın 3 ay askıya </a:t>
            </a:r>
            <a:r>
              <a:rPr lang="tr-TR" dirty="0" smtClean="0">
                <a:latin typeface="Aaux ProBold"/>
                <a:cs typeface="Arial" pitchFamily="34" charset="0"/>
              </a:rPr>
              <a:t>alınması</a:t>
            </a:r>
            <a:endParaRPr lang="tr-TR" dirty="0">
              <a:latin typeface="Arial" pitchFamily="34" charset="0"/>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a:p>
            <a:endParaRPr lang="tr-TR" sz="2100" dirty="0">
              <a:latin typeface="Arial" pitchFamily="34" charset="0"/>
              <a:cs typeface="Arial" pitchFamily="34" charset="0"/>
            </a:endParaRPr>
          </a:p>
          <a:p>
            <a:pPr lvl="0"/>
            <a:endParaRPr lang="tr-TR" dirty="0">
              <a:solidFill>
                <a:schemeClr val="tx2"/>
              </a:solidFill>
              <a:effectLst>
                <a:outerShdw blurRad="38100" dist="38100" dir="2700000" algn="tl">
                  <a:srgbClr val="000000">
                    <a:alpha val="43137"/>
                  </a:srgbClr>
                </a:outerShdw>
              </a:effectLst>
            </a:endParaRPr>
          </a:p>
          <a:p>
            <a:endParaRPr lang="tr-TR" dirty="0"/>
          </a:p>
        </p:txBody>
      </p:sp>
    </p:spTree>
    <p:extLst>
      <p:ext uri="{BB962C8B-B14F-4D97-AF65-F5344CB8AC3E}">
        <p14:creationId xmlns:p14="http://schemas.microsoft.com/office/powerpoint/2010/main" val="25815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İdari Yaptırımlar</a:t>
            </a:r>
          </a:p>
        </p:txBody>
      </p:sp>
      <p:sp>
        <p:nvSpPr>
          <p:cNvPr id="3" name="İçerik Yer Tutucusu 2"/>
          <p:cNvSpPr>
            <a:spLocks noGrp="1"/>
          </p:cNvSpPr>
          <p:nvPr>
            <p:ph sz="quarter" idx="15"/>
          </p:nvPr>
        </p:nvSpPr>
        <p:spPr>
          <a:xfrm>
            <a:off x="755576" y="1268412"/>
            <a:ext cx="7704212" cy="5256931"/>
          </a:xfrm>
        </p:spPr>
        <p:txBody>
          <a:bodyPr>
            <a:normAutofit fontScale="92500" lnSpcReduction="20000"/>
          </a:bodyPr>
          <a:lstStyle/>
          <a:p>
            <a:pPr lvl="0" algn="just">
              <a:buFont typeface="Wingdings" pitchFamily="2" charset="2"/>
              <a:buChar char="ü"/>
            </a:pPr>
            <a:r>
              <a:rPr lang="tr-TR" dirty="0">
                <a:latin typeface="Aaux ProBold"/>
                <a:cs typeface="Arial" pitchFamily="34" charset="0"/>
              </a:rPr>
              <a:t>Yapılan kontrol sonucu ortaya çıkan duruma göre yapılması gereken </a:t>
            </a:r>
            <a:r>
              <a:rPr lang="tr-TR" dirty="0" smtClean="0">
                <a:latin typeface="Aaux ProBold"/>
                <a:cs typeface="Arial" pitchFamily="34" charset="0"/>
              </a:rPr>
              <a:t>bakımı gerçekleştirmemek </a:t>
            </a:r>
            <a:r>
              <a:rPr lang="tr-TR" dirty="0">
                <a:latin typeface="Aaux ProBold"/>
                <a:cs typeface="Arial" pitchFamily="34" charset="0"/>
              </a:rPr>
              <a:t>ve bu durumu adına bakım yapılan kuruluşa veya </a:t>
            </a:r>
            <a:r>
              <a:rPr lang="tr-TR" dirty="0" smtClean="0">
                <a:latin typeface="Aaux ProBold"/>
                <a:cs typeface="Arial" pitchFamily="34" charset="0"/>
              </a:rPr>
              <a:t>şahsa bildirmemek</a:t>
            </a:r>
            <a:endParaRPr lang="tr-TR" dirty="0">
              <a:latin typeface="Aaux ProBold"/>
              <a:cs typeface="Arial" pitchFamily="34" charset="0"/>
            </a:endParaRPr>
          </a:p>
          <a:p>
            <a:pPr lvl="0" algn="just">
              <a:buFont typeface="Wingdings" pitchFamily="2" charset="2"/>
              <a:buChar char="ü"/>
            </a:pPr>
            <a:endParaRPr lang="tr-TR" dirty="0">
              <a:latin typeface="Aaux ProBold"/>
              <a:cs typeface="Arial" pitchFamily="34" charset="0"/>
            </a:endParaRPr>
          </a:p>
          <a:p>
            <a:pPr lvl="1" algn="just">
              <a:buFont typeface="Wingdings" pitchFamily="2" charset="2"/>
              <a:buChar char="Ø"/>
            </a:pPr>
            <a:r>
              <a:rPr lang="tr-TR" dirty="0">
                <a:latin typeface="Aaux ProBold"/>
                <a:cs typeface="Arial" pitchFamily="34" charset="0"/>
              </a:rPr>
              <a:t>1 ay lisansın askıya alınması,</a:t>
            </a:r>
          </a:p>
          <a:p>
            <a:pPr lvl="1" algn="just">
              <a:buFont typeface="Wingdings" pitchFamily="2" charset="2"/>
              <a:buChar char="Ø"/>
            </a:pPr>
            <a:r>
              <a:rPr lang="tr-TR" dirty="0">
                <a:latin typeface="Aaux ProBold"/>
                <a:cs typeface="Arial" pitchFamily="34" charset="0"/>
              </a:rPr>
              <a:t> Tekrarı halinde ise lisansın 3 ay askıya alınma,</a:t>
            </a:r>
          </a:p>
          <a:p>
            <a:pPr lvl="1" algn="just"/>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İhmalkâr veya sorumsuz bakım yapmak</a:t>
            </a:r>
          </a:p>
          <a:p>
            <a:pPr lvl="0" algn="just"/>
            <a:endParaRPr lang="tr-TR" dirty="0">
              <a:latin typeface="Aaux ProBold"/>
              <a:cs typeface="Arial" pitchFamily="34" charset="0"/>
            </a:endParaRPr>
          </a:p>
          <a:p>
            <a:pPr lvl="1" algn="just">
              <a:buFont typeface="Wingdings" pitchFamily="2" charset="2"/>
              <a:buChar char="Ø"/>
            </a:pPr>
            <a:r>
              <a:rPr lang="tr-TR" dirty="0">
                <a:latin typeface="Aaux ProBold"/>
                <a:cs typeface="Arial" pitchFamily="34" charset="0"/>
              </a:rPr>
              <a:t>1 ay lisansın askıya alınması,</a:t>
            </a:r>
          </a:p>
          <a:p>
            <a:pPr lvl="1" algn="just">
              <a:buFont typeface="Wingdings" pitchFamily="2" charset="2"/>
              <a:buChar char="Ø"/>
            </a:pPr>
            <a:r>
              <a:rPr lang="tr-TR" dirty="0">
                <a:latin typeface="Aaux ProBold"/>
                <a:cs typeface="Arial" pitchFamily="34" charset="0"/>
              </a:rPr>
              <a:t> Tekrarı halinde ise lisansın 3 ay askıya alınması,</a:t>
            </a:r>
          </a:p>
          <a:p>
            <a:pPr lvl="0" algn="just"/>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Bakım kayıtlarında tahrifat yapmak</a:t>
            </a:r>
          </a:p>
          <a:p>
            <a:pPr lvl="0" algn="just">
              <a:buFont typeface="Wingdings" pitchFamily="2" charset="2"/>
              <a:buChar char="ü"/>
            </a:pPr>
            <a:endParaRPr lang="tr-TR" dirty="0">
              <a:latin typeface="Aaux ProBold"/>
              <a:cs typeface="Arial" pitchFamily="34" charset="0"/>
            </a:endParaRPr>
          </a:p>
          <a:p>
            <a:pPr lvl="1" algn="just">
              <a:buFont typeface="Wingdings" pitchFamily="2" charset="2"/>
              <a:buChar char="Ø"/>
            </a:pPr>
            <a:r>
              <a:rPr lang="tr-TR" dirty="0">
                <a:latin typeface="Aaux ProBold"/>
                <a:cs typeface="Arial" pitchFamily="34" charset="0"/>
              </a:rPr>
              <a:t> 3 ay lisansın askıya alınması,</a:t>
            </a:r>
          </a:p>
          <a:p>
            <a:pPr lvl="1" algn="just">
              <a:buFont typeface="Wingdings" pitchFamily="2" charset="2"/>
              <a:buChar char="Ø"/>
            </a:pPr>
            <a:r>
              <a:rPr lang="tr-TR" dirty="0">
                <a:latin typeface="Aaux ProBold"/>
                <a:cs typeface="Arial" pitchFamily="34" charset="0"/>
              </a:rPr>
              <a:t> Tekrarı halinde lisansın </a:t>
            </a:r>
            <a:r>
              <a:rPr lang="tr-TR" dirty="0" smtClean="0">
                <a:latin typeface="Aaux ProBold"/>
                <a:cs typeface="Arial" pitchFamily="34" charset="0"/>
              </a:rPr>
              <a:t>iptali</a:t>
            </a:r>
            <a:endParaRPr lang="tr-TR" dirty="0">
              <a:latin typeface="Aaux ProBold"/>
              <a:cs typeface="Arial" pitchFamily="34" charset="0"/>
            </a:endParaRPr>
          </a:p>
        </p:txBody>
      </p:sp>
    </p:spTree>
    <p:extLst>
      <p:ext uri="{BB962C8B-B14F-4D97-AF65-F5344CB8AC3E}">
        <p14:creationId xmlns:p14="http://schemas.microsoft.com/office/powerpoint/2010/main" val="2573297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İdari Yaptırımlar</a:t>
            </a:r>
          </a:p>
        </p:txBody>
      </p:sp>
      <p:sp>
        <p:nvSpPr>
          <p:cNvPr id="3" name="İçerik Yer Tutucusu 2"/>
          <p:cNvSpPr>
            <a:spLocks noGrp="1"/>
          </p:cNvSpPr>
          <p:nvPr>
            <p:ph sz="quarter" idx="15"/>
          </p:nvPr>
        </p:nvSpPr>
        <p:spPr>
          <a:xfrm>
            <a:off x="755576" y="1268412"/>
            <a:ext cx="7704212" cy="5328939"/>
          </a:xfrm>
        </p:spPr>
        <p:txBody>
          <a:bodyPr>
            <a:normAutofit fontScale="85000" lnSpcReduction="20000"/>
          </a:bodyPr>
          <a:lstStyle/>
          <a:p>
            <a:pPr lvl="0" algn="just">
              <a:buFont typeface="Wingdings" pitchFamily="2" charset="2"/>
              <a:buChar char="ü"/>
            </a:pPr>
            <a:r>
              <a:rPr lang="tr-TR" dirty="0">
                <a:latin typeface="Aaux ProBold"/>
                <a:cs typeface="Arial" pitchFamily="34" charset="0"/>
              </a:rPr>
              <a:t> Bakım çıkış sertifikasında, belirtilen bakımların yapılmadığını bilerek </a:t>
            </a:r>
            <a:r>
              <a:rPr lang="tr-TR" dirty="0" smtClean="0">
                <a:latin typeface="Aaux ProBold"/>
                <a:cs typeface="Arial" pitchFamily="34" charset="0"/>
              </a:rPr>
              <a:t>veya yapıldığını </a:t>
            </a:r>
            <a:r>
              <a:rPr lang="tr-TR" dirty="0">
                <a:latin typeface="Aaux ProBold"/>
                <a:cs typeface="Arial" pitchFamily="34" charset="0"/>
              </a:rPr>
              <a:t>doğrulamadan bakım çıkış sertifikası düzenlemek</a:t>
            </a:r>
          </a:p>
          <a:p>
            <a:pPr lvl="0" algn="just">
              <a:buFont typeface="Wingdings" pitchFamily="2" charset="2"/>
              <a:buChar char="ü"/>
            </a:pPr>
            <a:endParaRPr lang="tr-TR" dirty="0">
              <a:latin typeface="Aaux ProBold"/>
              <a:cs typeface="Arial" pitchFamily="34" charset="0"/>
            </a:endParaRPr>
          </a:p>
          <a:p>
            <a:pPr lvl="1" algn="just">
              <a:buFont typeface="Wingdings" pitchFamily="2" charset="2"/>
              <a:buChar char="Ø"/>
            </a:pPr>
            <a:r>
              <a:rPr lang="tr-TR" dirty="0">
                <a:latin typeface="Aaux ProBold"/>
                <a:cs typeface="Arial" pitchFamily="34" charset="0"/>
              </a:rPr>
              <a:t>3 ay lisansın askıya alınması,</a:t>
            </a:r>
          </a:p>
          <a:p>
            <a:pPr lvl="1" algn="just">
              <a:buFont typeface="Wingdings" pitchFamily="2" charset="2"/>
              <a:buChar char="Ø"/>
            </a:pPr>
            <a:r>
              <a:rPr lang="tr-TR" dirty="0">
                <a:latin typeface="Aaux ProBold"/>
                <a:cs typeface="Arial" pitchFamily="34" charset="0"/>
              </a:rPr>
              <a:t> Tekrarı halinde lisansın iptali,</a:t>
            </a:r>
          </a:p>
          <a:p>
            <a:pPr lvl="0" algn="just">
              <a:buFont typeface="Wingdings" pitchFamily="2" charset="2"/>
              <a:buChar char="ü"/>
            </a:pPr>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Bakım işlemlerinin veya bakım çıkış sertifikası düzenlenmesinin </a:t>
            </a:r>
            <a:r>
              <a:rPr lang="tr-TR" dirty="0" smtClean="0">
                <a:latin typeface="Aaux ProBold"/>
                <a:cs typeface="Arial" pitchFamily="34" charset="0"/>
              </a:rPr>
              <a:t>uyuşturucu, alkol  </a:t>
            </a:r>
            <a:r>
              <a:rPr lang="tr-TR" dirty="0">
                <a:latin typeface="Aaux ProBold"/>
                <a:cs typeface="Arial" pitchFamily="34" charset="0"/>
              </a:rPr>
              <a:t>ve diğer uyarıcı maddelerin olumsuz etkileri altında gerçekleştirmek</a:t>
            </a:r>
          </a:p>
          <a:p>
            <a:pPr lvl="0" algn="just">
              <a:buFont typeface="Wingdings" pitchFamily="2" charset="2"/>
              <a:buChar char="ü"/>
            </a:pPr>
            <a:endParaRPr lang="tr-TR" dirty="0">
              <a:latin typeface="Aaux ProBold"/>
              <a:cs typeface="Arial" pitchFamily="34" charset="0"/>
            </a:endParaRPr>
          </a:p>
          <a:p>
            <a:pPr lvl="1" algn="just">
              <a:buFont typeface="Wingdings" pitchFamily="2" charset="2"/>
              <a:buChar char="Ø"/>
            </a:pPr>
            <a:r>
              <a:rPr lang="tr-TR" dirty="0">
                <a:latin typeface="Aaux ProBold"/>
                <a:cs typeface="Arial" pitchFamily="34" charset="0"/>
              </a:rPr>
              <a:t>3 ay süre ile lisansın askıya alınması,</a:t>
            </a:r>
          </a:p>
          <a:p>
            <a:pPr lvl="1" algn="just">
              <a:buFont typeface="Wingdings" pitchFamily="2" charset="2"/>
              <a:buChar char="Ø"/>
            </a:pPr>
            <a:r>
              <a:rPr lang="tr-TR" dirty="0">
                <a:latin typeface="Aaux ProBold"/>
                <a:cs typeface="Arial" pitchFamily="34" charset="0"/>
              </a:rPr>
              <a:t> Tekrarı halinde lisansın iptali,</a:t>
            </a:r>
          </a:p>
          <a:p>
            <a:pPr lvl="0" algn="just">
              <a:buFont typeface="Wingdings" pitchFamily="2" charset="2"/>
              <a:buChar char="ü"/>
            </a:pPr>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SHY-66, SHY-M veya SHY-145 Yönetmeliklerine uygun olmayan durum </a:t>
            </a:r>
            <a:r>
              <a:rPr lang="tr-TR" dirty="0" smtClean="0">
                <a:latin typeface="Aaux ProBold"/>
                <a:cs typeface="Arial" pitchFamily="34" charset="0"/>
              </a:rPr>
              <a:t>ve şekillerde </a:t>
            </a:r>
            <a:r>
              <a:rPr lang="tr-TR" dirty="0">
                <a:latin typeface="Aaux ProBold"/>
                <a:cs typeface="Arial" pitchFamily="34" charset="0"/>
              </a:rPr>
              <a:t>bakım çıkış sertifikası düzenlemek</a:t>
            </a:r>
          </a:p>
          <a:p>
            <a:pPr lvl="0" algn="just">
              <a:buFont typeface="Wingdings" pitchFamily="2" charset="2"/>
              <a:buChar char="ü"/>
            </a:pPr>
            <a:endParaRPr lang="tr-TR" dirty="0">
              <a:latin typeface="Aaux ProBold"/>
              <a:cs typeface="Arial" pitchFamily="34" charset="0"/>
            </a:endParaRPr>
          </a:p>
          <a:p>
            <a:pPr lvl="1" algn="just">
              <a:buFont typeface="Wingdings" pitchFamily="2" charset="2"/>
              <a:buChar char="Ø"/>
            </a:pPr>
            <a:r>
              <a:rPr lang="tr-TR" dirty="0">
                <a:latin typeface="Aaux ProBold"/>
                <a:cs typeface="Arial" pitchFamily="34" charset="0"/>
              </a:rPr>
              <a:t>Yazılı ihtar, </a:t>
            </a:r>
          </a:p>
          <a:p>
            <a:pPr lvl="1" algn="just">
              <a:buFont typeface="Wingdings" pitchFamily="2" charset="2"/>
              <a:buChar char="Ø"/>
            </a:pPr>
            <a:r>
              <a:rPr lang="tr-TR" dirty="0" err="1">
                <a:latin typeface="Aaux ProBold"/>
                <a:cs typeface="Arial" pitchFamily="34" charset="0"/>
              </a:rPr>
              <a:t>Terkarı</a:t>
            </a:r>
            <a:r>
              <a:rPr lang="tr-TR" dirty="0">
                <a:latin typeface="Aaux ProBold"/>
                <a:cs typeface="Arial" pitchFamily="34" charset="0"/>
              </a:rPr>
              <a:t> halinde lisansın 1 ay askıya alınması</a:t>
            </a:r>
          </a:p>
          <a:p>
            <a:pPr lvl="1" algn="just"/>
            <a:endParaRPr lang="tr-TR" dirty="0">
              <a:latin typeface="Aaux ProBold"/>
              <a:cs typeface="Arial" pitchFamily="34" charset="0"/>
            </a:endParaRPr>
          </a:p>
          <a:p>
            <a:pPr lvl="0" algn="just">
              <a:buFont typeface="Wingdings" pitchFamily="2" charset="2"/>
              <a:buChar char="ü"/>
            </a:pPr>
            <a:endParaRPr lang="tr-TR" dirty="0">
              <a:latin typeface="Aaux ProBold"/>
              <a:cs typeface="Arial" pitchFamily="34" charset="0"/>
            </a:endParaRPr>
          </a:p>
          <a:p>
            <a:pPr lvl="1" algn="just"/>
            <a:endParaRPr lang="tr-TR" b="1" dirty="0">
              <a:latin typeface="Aaux ProBold"/>
              <a:cs typeface="Arial" pitchFamily="34" charset="0"/>
            </a:endParaRPr>
          </a:p>
          <a:p>
            <a:pPr lvl="0" algn="just"/>
            <a:endParaRPr lang="tr-TR" dirty="0">
              <a:latin typeface="Aaux ProBold"/>
              <a:cs typeface="Arial" pitchFamily="34" charset="0"/>
            </a:endParaRPr>
          </a:p>
          <a:p>
            <a:pPr algn="just"/>
            <a:endParaRPr lang="tr-TR" dirty="0">
              <a:latin typeface="Aaux ProBold"/>
              <a:cs typeface="Arial" pitchFamily="34" charset="0"/>
            </a:endParaRPr>
          </a:p>
          <a:p>
            <a:pPr algn="just"/>
            <a:endParaRPr lang="tr-TR" dirty="0">
              <a:latin typeface="Aaux ProBold"/>
              <a:cs typeface="Arial" pitchFamily="34" charset="0"/>
            </a:endParaRPr>
          </a:p>
          <a:p>
            <a:pPr algn="just"/>
            <a:endParaRPr lang="tr-TR" sz="2100" dirty="0">
              <a:latin typeface="Aaux ProBold"/>
              <a:cs typeface="Arial" pitchFamily="34" charset="0"/>
            </a:endParaRPr>
          </a:p>
          <a:p>
            <a:pPr lvl="0" algn="just"/>
            <a:endParaRPr lang="tr-TR" dirty="0">
              <a:effectLst>
                <a:outerShdw blurRad="38100" dist="38100" dir="2700000" algn="tl">
                  <a:srgbClr val="000000">
                    <a:alpha val="43137"/>
                  </a:srgbClr>
                </a:outerShdw>
              </a:effectLst>
              <a:latin typeface="Aaux ProBold"/>
            </a:endParaRPr>
          </a:p>
          <a:p>
            <a:pPr algn="just"/>
            <a:endParaRPr lang="tr-TR" dirty="0">
              <a:latin typeface="Aaux ProBold"/>
            </a:endParaRPr>
          </a:p>
        </p:txBody>
      </p:sp>
    </p:spTree>
    <p:extLst>
      <p:ext uri="{BB962C8B-B14F-4D97-AF65-F5344CB8AC3E}">
        <p14:creationId xmlns:p14="http://schemas.microsoft.com/office/powerpoint/2010/main" val="244306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Denetim ve Uygulamalar</a:t>
            </a:r>
            <a:endParaRPr lang="tr-TR" dirty="0"/>
          </a:p>
        </p:txBody>
      </p:sp>
      <p:sp>
        <p:nvSpPr>
          <p:cNvPr id="3" name="İçerik Yer Tutucusu 2"/>
          <p:cNvSpPr>
            <a:spLocks noGrp="1"/>
          </p:cNvSpPr>
          <p:nvPr>
            <p:ph sz="quarter" idx="15"/>
          </p:nvPr>
        </p:nvSpPr>
        <p:spPr/>
        <p:txBody>
          <a:bodyPr>
            <a:normAutofit fontScale="70000" lnSpcReduction="20000"/>
          </a:bodyPr>
          <a:lstStyle/>
          <a:p>
            <a:pPr lvl="0" algn="just">
              <a:buFont typeface="Wingdings" pitchFamily="2" charset="2"/>
              <a:buChar char="ü"/>
            </a:pPr>
            <a:r>
              <a:rPr lang="tr-TR" dirty="0">
                <a:latin typeface="Aaux ProBold"/>
                <a:cs typeface="Arial" pitchFamily="34" charset="0"/>
              </a:rPr>
              <a:t>SHGM tarafından iptaline, askıya alınmasına veya sınırlandırılmasına karar verilmiş lisans sahibinin yetkileri, çalıştığı bakım kuruluşu tarafından da aynı şekilde değerlendirilir.</a:t>
            </a:r>
          </a:p>
          <a:p>
            <a:pPr lvl="0" algn="just">
              <a:buFont typeface="Wingdings" pitchFamily="2" charset="2"/>
              <a:buChar char="ü"/>
            </a:pPr>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SHY-66 Yönetmeliği hükümlerine aykırı bir davranışın tespit edilmesi halinde SHGM, hava aracı bakım lisansını iptal etmeden veya sınırlandırmadan ve SHY-145 onaylı bakım kuruluşuna bu durumu bildirmeden önce ilgili taraf veya taraflara yazılı bildirimde bulunur. Bu bildirimde tespit edilmiş olan aksaklığın giderilmesi veya nasıl giderileceğine ilişkin tedbirlerin alınması hususunda ilgili taraf veya taraflara en fazla 10 iş günü süre verilir. Verilen sürenin sonunda cevap gelmez ise veya verilen cevap ve açıklamalar yeterli görülmez ise SHY-66 lisansı iptal edilir, askıya alınır veya idari yaptırım uygulanır. SHY-145 onaylı bakım kuruluşuna da bu durum bildirilir.</a:t>
            </a:r>
          </a:p>
          <a:p>
            <a:pPr lvl="0" algn="just">
              <a:buFont typeface="Wingdings" pitchFamily="2" charset="2"/>
              <a:buChar char="ü"/>
            </a:pPr>
            <a:endParaRPr lang="tr-TR" dirty="0">
              <a:latin typeface="Aaux ProBold"/>
              <a:cs typeface="Arial" pitchFamily="34" charset="0"/>
            </a:endParaRPr>
          </a:p>
          <a:p>
            <a:pPr lvl="0" algn="just">
              <a:buFont typeface="Wingdings" pitchFamily="2" charset="2"/>
              <a:buChar char="ü"/>
            </a:pPr>
            <a:r>
              <a:rPr lang="tr-TR" dirty="0">
                <a:latin typeface="Aaux ProBold"/>
                <a:cs typeface="Arial" pitchFamily="34" charset="0"/>
              </a:rPr>
              <a:t>SHY 66 Yönetmeliğinde yer alan düzenlemelere aykırı davranışlar için idari para cezası da uygulanır</a:t>
            </a:r>
            <a:r>
              <a:rPr lang="tr-TR" dirty="0" smtClean="0">
                <a:latin typeface="Aaux ProBold"/>
                <a:cs typeface="Arial" pitchFamily="34" charset="0"/>
              </a:rPr>
              <a:t>.</a:t>
            </a:r>
            <a:endParaRPr lang="tr-TR" dirty="0">
              <a:latin typeface="Aaux ProBold"/>
              <a:cs typeface="Arial" pitchFamily="34" charset="0"/>
            </a:endParaRPr>
          </a:p>
        </p:txBody>
      </p:sp>
    </p:spTree>
    <p:extLst>
      <p:ext uri="{BB962C8B-B14F-4D97-AF65-F5344CB8AC3E}">
        <p14:creationId xmlns:p14="http://schemas.microsoft.com/office/powerpoint/2010/main" val="271301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04664"/>
            <a:ext cx="3970784" cy="504056"/>
          </a:xfrm>
        </p:spPr>
        <p:txBody>
          <a:bodyPr>
            <a:noAutofit/>
          </a:bodyPr>
          <a:lstStyle/>
          <a:p>
            <a:pPr algn="ctr"/>
            <a:r>
              <a:rPr lang="tr-TR" dirty="0" smtClean="0">
                <a:solidFill>
                  <a:schemeClr val="bg2"/>
                </a:solidFill>
                <a:latin typeface="Times New Roman" pitchFamily="18" charset="0"/>
                <a:cs typeface="Times New Roman" pitchFamily="18" charset="0"/>
              </a:rPr>
              <a:t>1. Bölüm</a:t>
            </a:r>
            <a:endParaRPr lang="en-US" dirty="0">
              <a:solidFill>
                <a:schemeClr val="bg2"/>
              </a:solidFill>
              <a:latin typeface="Times New Roman" pitchFamily="18" charset="0"/>
              <a:cs typeface="Times New Roman" pitchFamily="18" charset="0"/>
            </a:endParaRPr>
          </a:p>
        </p:txBody>
      </p:sp>
      <p:sp>
        <p:nvSpPr>
          <p:cNvPr id="3" name="İçerik Yer Tutucusu 2"/>
          <p:cNvSpPr>
            <a:spLocks noGrp="1"/>
          </p:cNvSpPr>
          <p:nvPr>
            <p:ph sz="quarter" idx="15"/>
          </p:nvPr>
        </p:nvSpPr>
        <p:spPr>
          <a:xfrm>
            <a:off x="683568" y="2852936"/>
            <a:ext cx="7704212" cy="1800200"/>
          </a:xfrm>
        </p:spPr>
        <p:txBody>
          <a:bodyPr>
            <a:noAutofit/>
          </a:bodyPr>
          <a:lstStyle/>
          <a:p>
            <a:pPr marL="0" indent="0" algn="ctr">
              <a:buNone/>
            </a:pPr>
            <a:r>
              <a:rPr lang="tr-TR" sz="4400" b="1" dirty="0" smtClean="0">
                <a:solidFill>
                  <a:srgbClr val="FF0000"/>
                </a:solidFill>
                <a:latin typeface="Times New Roman" pitchFamily="18" charset="0"/>
                <a:cs typeface="Times New Roman" pitchFamily="18" charset="0"/>
              </a:rPr>
              <a:t>Uçuşa Elverişlilik Daire Başkanlığı</a:t>
            </a:r>
            <a:endParaRPr lang="en-US" sz="4400" b="1" dirty="0">
              <a:solidFill>
                <a:srgbClr val="FF0000"/>
              </a:solidFill>
              <a:latin typeface="Times New Roman" pitchFamily="18" charset="0"/>
              <a:cs typeface="Times New Roman" pitchFamily="18" charset="0"/>
            </a:endParaRPr>
          </a:p>
        </p:txBody>
      </p:sp>
      <p:pic>
        <p:nvPicPr>
          <p:cNvPr id="2050" name="Picture 2" descr="C:\Users\user\Desktop\uzaktan eğitim sunumları\stock-photo-illustration-depicting-a-sign-with-an-authority-concept-246181018.jpg"/>
          <p:cNvPicPr>
            <a:picLocks noChangeAspect="1" noChangeArrowheads="1"/>
          </p:cNvPicPr>
          <p:nvPr/>
        </p:nvPicPr>
        <p:blipFill>
          <a:blip r:embed="rId3" cstate="print"/>
          <a:srcRect/>
          <a:stretch>
            <a:fillRect/>
          </a:stretch>
        </p:blipFill>
        <p:spPr bwMode="auto">
          <a:xfrm>
            <a:off x="3203848" y="4941168"/>
            <a:ext cx="2843921" cy="1988840"/>
          </a:xfrm>
          <a:prstGeom prst="rect">
            <a:avLst/>
          </a:prstGeom>
          <a:noFill/>
        </p:spPr>
      </p:pic>
    </p:spTree>
    <p:extLst>
      <p:ext uri="{BB962C8B-B14F-4D97-AF65-F5344CB8AC3E}">
        <p14:creationId xmlns:p14="http://schemas.microsoft.com/office/powerpoint/2010/main" val="8634997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3140968"/>
            <a:ext cx="5832648" cy="1362075"/>
          </a:xfrm>
        </p:spPr>
        <p:txBody>
          <a:bodyPr/>
          <a:lstStyle/>
          <a:p>
            <a:pPr algn="ctr"/>
            <a:r>
              <a:rPr lang="tr-TR" dirty="0" smtClean="0"/>
              <a:t>TEŞEKKÜRLER</a:t>
            </a:r>
            <a:endParaRPr lang="tr-TR" dirty="0"/>
          </a:p>
        </p:txBody>
      </p:sp>
    </p:spTree>
    <p:extLst>
      <p:ext uri="{BB962C8B-B14F-4D97-AF65-F5344CB8AC3E}">
        <p14:creationId xmlns:p14="http://schemas.microsoft.com/office/powerpoint/2010/main" val="329891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04664"/>
            <a:ext cx="5797152" cy="828000"/>
          </a:xfrm>
        </p:spPr>
        <p:txBody>
          <a:bodyPr>
            <a:noAutofit/>
          </a:bodyPr>
          <a:lstStyle/>
          <a:p>
            <a:pPr algn="ctr"/>
            <a:r>
              <a:rPr lang="tr-TR" sz="3200" dirty="0" smtClean="0">
                <a:solidFill>
                  <a:schemeClr val="bg2"/>
                </a:solidFill>
              </a:rPr>
              <a:t>Daire Başkanlığımızın Yapısı</a:t>
            </a:r>
            <a:endParaRPr lang="tr-TR" sz="3200" dirty="0">
              <a:solidFill>
                <a:schemeClr val="bg2"/>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359674"/>
            <a:ext cx="9143999" cy="200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32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4834880" cy="648072"/>
          </a:xfrm>
        </p:spPr>
        <p:txBody>
          <a:bodyPr/>
          <a:lstStyle/>
          <a:p>
            <a:r>
              <a:rPr lang="tr-TR" dirty="0" smtClean="0"/>
              <a:t>Giriş</a:t>
            </a:r>
            <a:endParaRPr lang="tr-TR" dirty="0"/>
          </a:p>
        </p:txBody>
      </p:sp>
      <p:sp>
        <p:nvSpPr>
          <p:cNvPr id="3" name="2 İçerik Yer Tutucusu"/>
          <p:cNvSpPr>
            <a:spLocks noGrp="1"/>
          </p:cNvSpPr>
          <p:nvPr>
            <p:ph sz="quarter" idx="15"/>
          </p:nvPr>
        </p:nvSpPr>
        <p:spPr>
          <a:xfrm>
            <a:off x="611560" y="1556792"/>
            <a:ext cx="6746522" cy="2372274"/>
          </a:xfrm>
        </p:spPr>
        <p:txBody>
          <a:bodyPr>
            <a:normAutofit fontScale="62500" lnSpcReduction="20000"/>
          </a:bodyPr>
          <a:lstStyle/>
          <a:p>
            <a:pPr>
              <a:buNone/>
            </a:pPr>
            <a:r>
              <a:rPr lang="en-US" sz="3600" b="1" dirty="0" smtClean="0"/>
              <a:t>SHY 66: </a:t>
            </a:r>
            <a:r>
              <a:rPr lang="en-US" sz="3600" dirty="0" err="1" smtClean="0"/>
              <a:t>Hava</a:t>
            </a:r>
            <a:r>
              <a:rPr lang="en-US" sz="3600" dirty="0" smtClean="0"/>
              <a:t> </a:t>
            </a:r>
            <a:r>
              <a:rPr lang="en-US" sz="3600" dirty="0" err="1" smtClean="0"/>
              <a:t>Arac</a:t>
            </a:r>
            <a:r>
              <a:rPr lang="tr-TR" sz="3600" dirty="0" smtClean="0"/>
              <a:t>ı Bakım Personeli Lisans Yönetmeliği’ni,</a:t>
            </a:r>
          </a:p>
          <a:p>
            <a:pPr>
              <a:buNone/>
            </a:pPr>
            <a:endParaRPr lang="tr-TR" sz="3600" dirty="0" smtClean="0"/>
          </a:p>
          <a:p>
            <a:pPr>
              <a:buNone/>
            </a:pPr>
            <a:r>
              <a:rPr lang="en-US" sz="3600" b="1" dirty="0" smtClean="0"/>
              <a:t>SHY 147: </a:t>
            </a:r>
            <a:r>
              <a:rPr lang="tr-TR" sz="3600" dirty="0" smtClean="0"/>
              <a:t>H</a:t>
            </a:r>
            <a:r>
              <a:rPr lang="en-US" sz="3600" dirty="0" err="1" smtClean="0"/>
              <a:t>ava</a:t>
            </a:r>
            <a:r>
              <a:rPr lang="en-US" sz="3600" dirty="0" smtClean="0"/>
              <a:t> </a:t>
            </a:r>
            <a:r>
              <a:rPr lang="en-US" sz="3600" dirty="0" err="1" smtClean="0"/>
              <a:t>Arac</a:t>
            </a:r>
            <a:r>
              <a:rPr lang="tr-TR" sz="3600" dirty="0" smtClean="0"/>
              <a:t>ı Bakım Eğitimi Kuruluşu Yönetmeliği’ni</a:t>
            </a:r>
          </a:p>
          <a:p>
            <a:pPr>
              <a:buNone/>
            </a:pPr>
            <a:endParaRPr lang="tr-TR" sz="3600" dirty="0" smtClean="0"/>
          </a:p>
          <a:p>
            <a:pPr>
              <a:buNone/>
            </a:pPr>
            <a:r>
              <a:rPr lang="tr-TR" sz="3600" dirty="0" smtClean="0"/>
              <a:t>İfade eder.</a:t>
            </a:r>
            <a:endParaRPr lang="tr-TR" sz="3600" dirty="0"/>
          </a:p>
        </p:txBody>
      </p:sp>
      <p:pic>
        <p:nvPicPr>
          <p:cNvPr id="4" name="Picture 2" descr="https://encrypted-tbn0.gstatic.com/images?q=tbn:ANd9GcSTVi_NPI-wMbCifsS1YgQ1ze8QuX-oqzsLyyhypPQVSnv8LIE3"/>
          <p:cNvPicPr>
            <a:picLocks noChangeAspect="1" noChangeArrowheads="1"/>
          </p:cNvPicPr>
          <p:nvPr/>
        </p:nvPicPr>
        <p:blipFill>
          <a:blip r:embed="rId3" cstate="print"/>
          <a:srcRect/>
          <a:stretch>
            <a:fillRect/>
          </a:stretch>
        </p:blipFill>
        <p:spPr bwMode="auto">
          <a:xfrm>
            <a:off x="3059832" y="4149080"/>
            <a:ext cx="2808312" cy="2431020"/>
          </a:xfrm>
          <a:prstGeom prst="rect">
            <a:avLst/>
          </a:prstGeom>
          <a:noFill/>
        </p:spPr>
      </p:pic>
    </p:spTree>
    <p:extLst>
      <p:ext uri="{BB962C8B-B14F-4D97-AF65-F5344CB8AC3E}">
        <p14:creationId xmlns:p14="http://schemas.microsoft.com/office/powerpoint/2010/main" val="320382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4834880" cy="828000"/>
          </a:xfrm>
        </p:spPr>
        <p:txBody>
          <a:bodyPr anchor="ctr">
            <a:normAutofit/>
          </a:bodyPr>
          <a:lstStyle/>
          <a:p>
            <a:r>
              <a:rPr lang="tr-TR" dirty="0" smtClean="0"/>
              <a:t>Kanun, Yönetmelik, Talimat</a:t>
            </a:r>
            <a:endParaRPr lang="tr-TR" dirty="0"/>
          </a:p>
        </p:txBody>
      </p:sp>
      <p:sp>
        <p:nvSpPr>
          <p:cNvPr id="4" name="3 Metin Yer Tutucusu"/>
          <p:cNvSpPr>
            <a:spLocks noGrp="1"/>
          </p:cNvSpPr>
          <p:nvPr>
            <p:ph type="body" sz="quarter" idx="16"/>
          </p:nvPr>
        </p:nvSpPr>
        <p:spPr>
          <a:xfrm>
            <a:off x="1043608" y="3573016"/>
            <a:ext cx="6192838" cy="1499058"/>
          </a:xfrm>
        </p:spPr>
        <p:txBody>
          <a:bodyPr/>
          <a:lstStyle/>
          <a:p>
            <a:pPr algn="ctr"/>
            <a:r>
              <a:rPr lang="tr-TR" sz="2800" b="1" dirty="0" smtClean="0"/>
              <a:t>SHY 66 ve SHY 147 </a:t>
            </a:r>
          </a:p>
          <a:p>
            <a:pPr algn="ctr"/>
            <a:r>
              <a:rPr lang="tr-TR" sz="2800" b="1" dirty="0" smtClean="0"/>
              <a:t>PART 66 ve PART 147’ye paralel olarak hazırlanmıştır.</a:t>
            </a:r>
            <a:endParaRPr lang="tr-TR" sz="2800" b="1" dirty="0"/>
          </a:p>
        </p:txBody>
      </p:sp>
      <p:graphicFrame>
        <p:nvGraphicFramePr>
          <p:cNvPr id="5" name="Diyagram 2"/>
          <p:cNvGraphicFramePr>
            <a:graphicFrameLocks noGrp="1"/>
          </p:cNvGraphicFramePr>
          <p:nvPr>
            <p:ph sz="quarter" idx="15"/>
            <p:extLst>
              <p:ext uri="{D42A27DB-BD31-4B8C-83A1-F6EECF244321}">
                <p14:modId xmlns:p14="http://schemas.microsoft.com/office/powerpoint/2010/main" val="2817503593"/>
              </p:ext>
            </p:extLst>
          </p:nvPr>
        </p:nvGraphicFramePr>
        <p:xfrm>
          <a:off x="755650" y="1268413"/>
          <a:ext cx="7272734" cy="216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38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graphicEl>
                                              <a:dgm id="{146DEA41-A3AA-420F-AA8A-D7BF723C83C9}"/>
                                            </p:graphicEl>
                                          </p:spTgt>
                                        </p:tgtEl>
                                        <p:attrNameLst>
                                          <p:attrName>style.visibility</p:attrName>
                                        </p:attrNameLst>
                                      </p:cBhvr>
                                      <p:to>
                                        <p:strVal val="visible"/>
                                      </p:to>
                                    </p:set>
                                    <p:anim calcmode="lin" valueType="num">
                                      <p:cBhvr additive="base">
                                        <p:cTn id="7" dur="500" fill="hold"/>
                                        <p:tgtEl>
                                          <p:spTgt spid="5">
                                            <p:graphicEl>
                                              <a:dgm id="{146DEA41-A3AA-420F-AA8A-D7BF723C83C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146DEA41-A3AA-420F-AA8A-D7BF723C83C9}"/>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graphicEl>
                                              <a:dgm id="{E81C2208-1CA5-46FF-A795-531FC0933FFE}"/>
                                            </p:graphicEl>
                                          </p:spTgt>
                                        </p:tgtEl>
                                        <p:attrNameLst>
                                          <p:attrName>style.visibility</p:attrName>
                                        </p:attrNameLst>
                                      </p:cBhvr>
                                      <p:to>
                                        <p:strVal val="visible"/>
                                      </p:to>
                                    </p:set>
                                    <p:anim calcmode="lin" valueType="num">
                                      <p:cBhvr additive="base">
                                        <p:cTn id="12" dur="500" fill="hold"/>
                                        <p:tgtEl>
                                          <p:spTgt spid="5">
                                            <p:graphicEl>
                                              <a:dgm id="{E81C2208-1CA5-46FF-A795-531FC0933FFE}"/>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graphicEl>
                                              <a:dgm id="{E81C2208-1CA5-46FF-A795-531FC0933FFE}"/>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graphicEl>
                                              <a:dgm id="{87B7539A-345E-4869-BACA-CA322D8D447F}"/>
                                            </p:graphicEl>
                                          </p:spTgt>
                                        </p:tgtEl>
                                        <p:attrNameLst>
                                          <p:attrName>style.visibility</p:attrName>
                                        </p:attrNameLst>
                                      </p:cBhvr>
                                      <p:to>
                                        <p:strVal val="visible"/>
                                      </p:to>
                                    </p:set>
                                    <p:anim calcmode="lin" valueType="num">
                                      <p:cBhvr additive="base">
                                        <p:cTn id="17" dur="500" fill="hold"/>
                                        <p:tgtEl>
                                          <p:spTgt spid="5">
                                            <p:graphicEl>
                                              <a:dgm id="{87B7539A-345E-4869-BACA-CA322D8D447F}"/>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graphicEl>
                                              <a:dgm id="{87B7539A-345E-4869-BACA-CA322D8D447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3960440" cy="648072"/>
          </a:xfrm>
        </p:spPr>
        <p:txBody>
          <a:bodyPr/>
          <a:lstStyle/>
          <a:p>
            <a:r>
              <a:rPr lang="tr-TR" dirty="0" smtClean="0"/>
              <a:t>SHY-66</a:t>
            </a:r>
            <a:endParaRPr lang="tr-TR" dirty="0"/>
          </a:p>
        </p:txBody>
      </p:sp>
      <p:sp>
        <p:nvSpPr>
          <p:cNvPr id="3" name="Metin kutusu 2"/>
          <p:cNvSpPr txBox="1"/>
          <p:nvPr/>
        </p:nvSpPr>
        <p:spPr>
          <a:xfrm>
            <a:off x="611560" y="1818371"/>
            <a:ext cx="7920880" cy="707886"/>
          </a:xfrm>
          <a:prstGeom prst="rect">
            <a:avLst/>
          </a:prstGeom>
          <a:noFill/>
        </p:spPr>
        <p:txBody>
          <a:bodyPr wrap="square" rtlCol="0">
            <a:spAutoFit/>
          </a:bodyPr>
          <a:lstStyle/>
          <a:p>
            <a:pPr algn="ctr"/>
            <a:r>
              <a:rPr lang="tr-TR" sz="4000" dirty="0" smtClean="0"/>
              <a:t>SHY-66 NEDİR?</a:t>
            </a:r>
            <a:endParaRPr lang="tr-TR" sz="4000" dirty="0"/>
          </a:p>
        </p:txBody>
      </p:sp>
      <p:sp>
        <p:nvSpPr>
          <p:cNvPr id="4" name="Metin kutusu 3"/>
          <p:cNvSpPr txBox="1"/>
          <p:nvPr/>
        </p:nvSpPr>
        <p:spPr>
          <a:xfrm>
            <a:off x="1259632" y="2924944"/>
            <a:ext cx="6768752" cy="1938992"/>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smtClean="0"/>
              <a:t>Hava Aracı Bakım Personeli Lisans yönetmeliğidir.</a:t>
            </a:r>
          </a:p>
          <a:p>
            <a:pPr marL="285750" indent="-285750" algn="just">
              <a:buFont typeface="Wingdings" panose="05000000000000000000" pitchFamily="2" charset="2"/>
              <a:buChar char="Ø"/>
            </a:pPr>
            <a:r>
              <a:rPr lang="tr-TR" sz="2400" dirty="0" smtClean="0"/>
              <a:t>EASA Part-66 yönetmeliğine paralel olarak düzenlenmiştir.</a:t>
            </a:r>
          </a:p>
          <a:p>
            <a:pPr marL="285750" indent="-285750" algn="just">
              <a:buFont typeface="Wingdings" panose="05000000000000000000" pitchFamily="2" charset="2"/>
              <a:buChar char="Ø"/>
            </a:pPr>
            <a:r>
              <a:rPr lang="tr-TR" sz="2400" dirty="0" smtClean="0"/>
              <a:t>Lisans alma koşullarını ve lisans sahiplerinin yapacağı ilave işlemlerle ilgili gereklilikleri içerir.</a:t>
            </a:r>
            <a:endParaRPr lang="tr-T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67544" y="404664"/>
            <a:ext cx="4834880" cy="648072"/>
          </a:xfrm>
        </p:spPr>
        <p:txBody>
          <a:bodyPr/>
          <a:lstStyle/>
          <a:p>
            <a:r>
              <a:rPr lang="tr-TR" dirty="0" smtClean="0"/>
              <a:t>SHY-66 Lisansı</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88" y="1268760"/>
            <a:ext cx="8541311" cy="5400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3759</TotalTime>
  <Words>1516</Words>
  <Application>Microsoft Office PowerPoint</Application>
  <PresentationFormat>Ekran Gösterisi (4:3)</PresentationFormat>
  <Paragraphs>438</Paragraphs>
  <Slides>40</Slides>
  <Notes>6</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Ofis Teması</vt:lpstr>
      <vt:lpstr>ATILIM ÜNİVERSİTESİ SEMİNERİ </vt:lpstr>
      <vt:lpstr>TEŞEKKÜR</vt:lpstr>
      <vt:lpstr>Organizasyon Yapısı</vt:lpstr>
      <vt:lpstr>1. Bölüm</vt:lpstr>
      <vt:lpstr>Daire Başkanlığımızın Yapısı</vt:lpstr>
      <vt:lpstr>Giriş</vt:lpstr>
      <vt:lpstr>Kanun, Yönetmelik, Talimat</vt:lpstr>
      <vt:lpstr>SHY-66</vt:lpstr>
      <vt:lpstr>SHY-66 Lisansı</vt:lpstr>
      <vt:lpstr>SHY-66 Lisansı</vt:lpstr>
      <vt:lpstr>SHY-66 Lisansı</vt:lpstr>
      <vt:lpstr>SHY-66 Lisansı</vt:lpstr>
      <vt:lpstr>SHY-66 Lisansı</vt:lpstr>
      <vt:lpstr>SHY-66 Lisansı</vt:lpstr>
      <vt:lpstr>SHY-66 Lisansı</vt:lpstr>
      <vt:lpstr>SHY-66 Lisansı</vt:lpstr>
      <vt:lpstr>Temel Bilgi Gereklilikleri</vt:lpstr>
      <vt:lpstr>Temel Bilgi Gereklilikleri</vt:lpstr>
      <vt:lpstr>Deneyim Gereklilikleri</vt:lpstr>
      <vt:lpstr>1. yol</vt:lpstr>
      <vt:lpstr>2. yol</vt:lpstr>
      <vt:lpstr>3. yol</vt:lpstr>
      <vt:lpstr>Deneyim Gereklilikleri</vt:lpstr>
      <vt:lpstr>Dil Yeterliliği</vt:lpstr>
      <vt:lpstr>Lisans İşlemleri</vt:lpstr>
      <vt:lpstr>Tip İlavesi</vt:lpstr>
      <vt:lpstr>Kategori İlavesi</vt:lpstr>
      <vt:lpstr>Kategori İlavesi</vt:lpstr>
      <vt:lpstr>SHY-66 Lisansı</vt:lpstr>
      <vt:lpstr>SHY-66 Lisansı</vt:lpstr>
      <vt:lpstr>SHY-66 Lisansı</vt:lpstr>
      <vt:lpstr>SHY-66 Lisansı</vt:lpstr>
      <vt:lpstr>SHY-66 Lisansı</vt:lpstr>
      <vt:lpstr>SHY-66 Lisansı</vt:lpstr>
      <vt:lpstr>Sorumluluklar</vt:lpstr>
      <vt:lpstr>İdari Yaptırımlar</vt:lpstr>
      <vt:lpstr>İdari Yaptırımlar</vt:lpstr>
      <vt:lpstr>İdari Yaptırımlar</vt:lpstr>
      <vt:lpstr>Denetim ve Uygulamalar</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Tunc</dc:creator>
  <cp:lastModifiedBy>user</cp:lastModifiedBy>
  <cp:revision>201</cp:revision>
  <dcterms:created xsi:type="dcterms:W3CDTF">2013-01-29T17:11:46Z</dcterms:created>
  <dcterms:modified xsi:type="dcterms:W3CDTF">2016-04-20T08:51:22Z</dcterms:modified>
</cp:coreProperties>
</file>